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12_FCEAC3D8.xml" ContentType="application/vnd.ms-powerpoint.comments+xml"/>
  <Override PartName="/ppt/comments/modernComment_114_BEF4DF75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6" r:id="rId2"/>
    <p:sldId id="331" r:id="rId3"/>
    <p:sldId id="257" r:id="rId4"/>
    <p:sldId id="260" r:id="rId5"/>
    <p:sldId id="261" r:id="rId6"/>
    <p:sldId id="258" r:id="rId7"/>
    <p:sldId id="284" r:id="rId8"/>
    <p:sldId id="325" r:id="rId9"/>
    <p:sldId id="262" r:id="rId10"/>
    <p:sldId id="264" r:id="rId11"/>
    <p:sldId id="278" r:id="rId12"/>
    <p:sldId id="267" r:id="rId13"/>
    <p:sldId id="271" r:id="rId14"/>
    <p:sldId id="275" r:id="rId15"/>
    <p:sldId id="277" r:id="rId16"/>
    <p:sldId id="330" r:id="rId17"/>
    <p:sldId id="332" r:id="rId18"/>
    <p:sldId id="285" r:id="rId19"/>
    <p:sldId id="287" r:id="rId20"/>
    <p:sldId id="286" r:id="rId21"/>
    <p:sldId id="288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26" r:id="rId34"/>
    <p:sldId id="328" r:id="rId35"/>
    <p:sldId id="327" r:id="rId36"/>
    <p:sldId id="324" r:id="rId37"/>
    <p:sldId id="311" r:id="rId38"/>
    <p:sldId id="312" r:id="rId39"/>
    <p:sldId id="313" r:id="rId40"/>
    <p:sldId id="315" r:id="rId41"/>
    <p:sldId id="320" r:id="rId42"/>
    <p:sldId id="319" r:id="rId43"/>
    <p:sldId id="321" r:id="rId44"/>
    <p:sldId id="322" r:id="rId45"/>
    <p:sldId id="323" r:id="rId46"/>
    <p:sldId id="333" r:id="rId47"/>
    <p:sldId id="259" r:id="rId48"/>
    <p:sldId id="263" r:id="rId49"/>
    <p:sldId id="265" r:id="rId50"/>
    <p:sldId id="266" r:id="rId51"/>
    <p:sldId id="268" r:id="rId52"/>
    <p:sldId id="269" r:id="rId53"/>
    <p:sldId id="270" r:id="rId54"/>
    <p:sldId id="273" r:id="rId55"/>
    <p:sldId id="274" r:id="rId56"/>
    <p:sldId id="276" r:id="rId57"/>
    <p:sldId id="279" r:id="rId58"/>
    <p:sldId id="280" r:id="rId59"/>
    <p:sldId id="281" r:id="rId60"/>
    <p:sldId id="282" r:id="rId61"/>
  </p:sldIdLst>
  <p:sldSz cx="12192000" cy="6858000"/>
  <p:notesSz cx="6858000" cy="9144000"/>
  <p:embeddedFontLst>
    <p:embeddedFont>
      <p:font typeface="Cascadia Mono" panose="020B0604020202020204" charset="0"/>
      <p:regular r:id="rId64"/>
      <p:bold r:id="rId65"/>
    </p:embeddedFont>
    <p:embeddedFont>
      <p:font typeface="Century Schoolbook" panose="02040604050505020304" pitchFamily="18" charset="0"/>
      <p:regular r:id="rId66"/>
      <p:bold r:id="rId67"/>
      <p:italic r:id="rId68"/>
      <p:boldItalic r:id="rId69"/>
    </p:embeddedFont>
    <p:embeddedFont>
      <p:font typeface="EmbedMenlo" panose="020B0609030804020204" charset="0"/>
      <p:regular r:id="rId70"/>
      <p:bold r:id="rId71"/>
      <p:italic r:id="rId72"/>
      <p:boldItalic r:id="rId73"/>
    </p:embeddedFont>
    <p:embeddedFont>
      <p:font typeface="Open Sans ExtraBold" panose="020B0906030804020204" pitchFamily="34" charset="0"/>
      <p:bold r:id="rId74"/>
      <p:italic r:id="rId75"/>
      <p:boldItalic r:id="rId76"/>
    </p:embeddedFont>
    <p:embeddedFont>
      <p:font typeface="Open Sans Light" panose="020B0306030504020204" pitchFamily="34" charset="0"/>
      <p:regular r:id="rId77"/>
      <p:italic r:id="rId78"/>
    </p:embeddedFont>
    <p:embeddedFont>
      <p:font typeface="Open Sans SemiBold" panose="020B0706030804020204" pitchFamily="34" charset="0"/>
      <p:regular r:id="rId79"/>
      <p:bold r:id="rId80"/>
      <p:italic r:id="rId81"/>
      <p:boldItalic r:id="rId8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FA23BDF-0B22-684F-A826-03BC5782DE24}">
          <p14:sldIdLst>
            <p14:sldId id="256"/>
            <p14:sldId id="331"/>
            <p14:sldId id="257"/>
            <p14:sldId id="260"/>
            <p14:sldId id="261"/>
          </p14:sldIdLst>
        </p14:section>
        <p14:section name="The Pitch" id="{20EE0ADC-C6FB-3A40-B1E4-1157FDFC3316}">
          <p14:sldIdLst>
            <p14:sldId id="258"/>
            <p14:sldId id="284"/>
            <p14:sldId id="325"/>
            <p14:sldId id="262"/>
            <p14:sldId id="264"/>
            <p14:sldId id="278"/>
            <p14:sldId id="267"/>
            <p14:sldId id="271"/>
            <p14:sldId id="275"/>
            <p14:sldId id="277"/>
            <p14:sldId id="330"/>
            <p14:sldId id="332"/>
            <p14:sldId id="285"/>
            <p14:sldId id="287"/>
            <p14:sldId id="286"/>
            <p14:sldId id="288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26"/>
            <p14:sldId id="328"/>
            <p14:sldId id="327"/>
            <p14:sldId id="324"/>
            <p14:sldId id="311"/>
            <p14:sldId id="312"/>
            <p14:sldId id="313"/>
            <p14:sldId id="315"/>
            <p14:sldId id="320"/>
            <p14:sldId id="319"/>
            <p14:sldId id="321"/>
            <p14:sldId id="322"/>
            <p14:sldId id="323"/>
            <p14:sldId id="333"/>
          </p14:sldIdLst>
        </p14:section>
        <p14:section name="Course Logistics" id="{3029ED98-4C70-DC49-B3E0-F72682A8116A}">
          <p14:sldIdLst>
            <p14:sldId id="259"/>
            <p14:sldId id="263"/>
            <p14:sldId id="265"/>
            <p14:sldId id="266"/>
            <p14:sldId id="268"/>
            <p14:sldId id="269"/>
            <p14:sldId id="270"/>
            <p14:sldId id="273"/>
            <p14:sldId id="274"/>
            <p14:sldId id="276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D4CDAD-A7D4-D519-77EB-928843413EA3}" name="Jacob Tristan Roberts-Baca" initials="JR" userId="S::jtrb@stanford.edu::e3508e99-c5b6-4206-a7be-b82194bb86eb" providerId="AD"/>
  <p188:author id="{415685EA-3EBF-7F44-4678-01781B20A971}" name="Fabio Ibanez" initials="FI" userId="S::fabioi@stanford.edu::13748f0a-7d65-4991-8d11-f0bb0c90911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3A48"/>
    <a:srgbClr val="F99C3A"/>
    <a:srgbClr val="1D409F"/>
    <a:srgbClr val="6F42C1"/>
    <a:srgbClr val="626B74"/>
    <a:srgbClr val="005C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E2C150-45F9-8CB5-247C-129E657A6C79}" v="30" dt="2025-04-01T20:00:28.438"/>
    <p1510:client id="{F4C26C4B-4077-8840-8920-E5ACA68C3349}" v="157" dt="2025-04-01T21:02:11.7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4"/>
  </p:normalViewPr>
  <p:slideViewPr>
    <p:cSldViewPr snapToGrid="0">
      <p:cViewPr varScale="1">
        <p:scale>
          <a:sx n="74" d="100"/>
          <a:sy n="74" d="100"/>
        </p:scale>
        <p:origin x="176" y="68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presProps" Target="presProps.xml"/><Relationship Id="rId88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font" Target="fonts/font19.fntdata"/></Relationships>
</file>

<file path=ppt/comments/modernComment_112_FCEAC3D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6CCEFE-789F-4BA6-A2AC-937E7EAA0FE8}" authorId="{415685EA-3EBF-7F44-4678-01781B20A971}" status="resolved" created="2024-09-02T01:08:57.92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4243243992" sldId="274"/>
      <ac:spMk id="2" creationId="{1942D1BE-FB5A-76F6-10B4-7E9C52C9133D}"/>
      <ac:txMk cp="213" len="2">
        <ac:context len="231" hash="1510523663"/>
      </ac:txMk>
    </ac:txMkLst>
    <p188:pos x="8730342" y="3799114"/>
    <p188:txBody>
      <a:bodyPr/>
      <a:lstStyle/>
      <a:p>
        <a:r>
          <a:rPr lang="en-US"/>
          <a:t>Add link for Ed.</a:t>
        </a:r>
      </a:p>
    </p188:txBody>
  </p188:cm>
</p188:cmLst>
</file>

<file path=ppt/comments/modernComment_114_BEF4DF7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931E38A-5D9F-4BAA-8570-6800CAA13154}" authorId="{415685EA-3EBF-7F44-4678-01781B20A971}" status="resolved" created="2024-09-02T01:11:24.95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03719029" sldId="276"/>
      <ac:picMk id="2" creationId="{B2564931-25DC-130C-C921-E9AD66837348}"/>
    </ac:deMkLst>
    <p188:txBody>
      <a:bodyPr/>
      <a:lstStyle/>
      <a:p>
        <a:r>
          <a:rPr lang="en-US"/>
          <a:t>Update with a screenshot of the updated website!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D80EBC-E5A6-79C5-31A9-A85F0DF7746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446745-7FC9-8E32-F75E-76402E379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70C79-ABBA-8D4C-AA57-740F6E885AC0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6C78D-D216-0BB1-517F-ECEE1D5DAB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53DCA6-F535-1F04-8775-81FC364144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239AA-F45B-4A41-A810-64F4C49C6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74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8E1FA-90DA-5644-8EBF-855555DD9142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2D5F9-251C-7F4B-9F15-D98877F798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86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35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2D5F9-251C-7F4B-9F15-D98877F798A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9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B5F7-400F-A2BD-7D37-27D332265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B3DA46-CED6-7B43-2010-3F44EBC30D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9312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9162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v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32A7EA-75A7-4FF6-88BA-67316A6177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0655" y="3561869"/>
            <a:ext cx="11390690" cy="893097"/>
          </a:xfrm>
          <a:noFill/>
        </p:spPr>
        <p:txBody>
          <a:bodyPr>
            <a:noAutofit/>
          </a:bodyPr>
          <a:lstStyle>
            <a:lvl1pPr marL="12700" indent="0" algn="ctr">
              <a:buNone/>
              <a:defRPr sz="3600"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defRPr>
            </a:lvl1pPr>
          </a:lstStyle>
          <a:p>
            <a:pPr lvl="0"/>
            <a:r>
              <a:rPr lang="en-US"/>
              <a:t>106l.vercel.app/room-name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988078-F97E-71A4-7467-F4A3C5433668}"/>
              </a:ext>
            </a:extLst>
          </p:cNvPr>
          <p:cNvSpPr txBox="1"/>
          <p:nvPr userDrawn="1"/>
        </p:nvSpPr>
        <p:spPr>
          <a:xfrm>
            <a:off x="400655" y="2628781"/>
            <a:ext cx="1139069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>
                <a:latin typeface="+mj-lt"/>
              </a:rPr>
              <a:t>Let’s code this together 👫</a:t>
            </a:r>
          </a:p>
        </p:txBody>
      </p:sp>
    </p:spTree>
    <p:extLst>
      <p:ext uri="{BB962C8B-B14F-4D97-AF65-F5344CB8AC3E}">
        <p14:creationId xmlns:p14="http://schemas.microsoft.com/office/powerpoint/2010/main" val="2651077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5228A85-17FE-021C-B8B3-9BA3B6710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lnSpc>
                <a:spcPct val="125000"/>
              </a:lnSpc>
              <a:defRPr/>
            </a:lvl2pPr>
            <a:lvl3pPr>
              <a:lnSpc>
                <a:spcPct val="125000"/>
              </a:lnSpc>
              <a:defRPr/>
            </a:lvl3pPr>
            <a:lvl4pPr>
              <a:lnSpc>
                <a:spcPct val="125000"/>
              </a:lnSpc>
              <a:defRPr/>
            </a:lvl4pPr>
            <a:lvl5pPr>
              <a:lnSpc>
                <a:spcPct val="12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5672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11404600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8981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1541417"/>
            <a:ext cx="5538177" cy="478100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</p:spTree>
    <p:extLst>
      <p:ext uri="{BB962C8B-B14F-4D97-AF65-F5344CB8AC3E}">
        <p14:creationId xmlns:p14="http://schemas.microsoft.com/office/powerpoint/2010/main" val="425890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 (Spl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700" y="630736"/>
            <a:ext cx="5538177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/>
            </a:lvl1pPr>
          </a:lstStyle>
          <a:p>
            <a:r>
              <a:rPr lang="en-US"/>
              <a:t>Title…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92096"/>
            <a:ext cx="5538177" cy="403032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5DF7D33-97FC-A655-63C7-39D03C3D72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60122" y="2292095"/>
            <a:ext cx="5538177" cy="403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E97D937-0E1C-B623-D465-8112261F9A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60122" y="622663"/>
            <a:ext cx="5538177" cy="766989"/>
          </a:xfrm>
        </p:spPr>
        <p:txBody>
          <a:bodyPr anchor="ctr">
            <a:normAutofit/>
          </a:bodyPr>
          <a:lstStyle>
            <a:lvl1pPr marL="12700" indent="0">
              <a:buNone/>
              <a:defRPr sz="3600" b="1" i="0">
                <a:latin typeface="+mn-lt"/>
                <a:ea typeface="Open Sans ExtraBold" pitchFamily="2" charset="0"/>
                <a:cs typeface="Open Sans ExtraBold" pitchFamily="2" charset="0"/>
              </a:defRPr>
            </a:lvl1pPr>
          </a:lstStyle>
          <a:p>
            <a:pPr marL="1270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Title…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829D3D3-AFAF-48B7-16B6-4D3973734E0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93700" y="1541416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2832094-13F0-2F68-4EE0-AE99D9D1DF0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60121" y="1541415"/>
            <a:ext cx="5538177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77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9">
            <a:extLst>
              <a:ext uri="{FF2B5EF4-FFF2-40B4-BE49-F238E27FC236}">
                <a16:creationId xmlns:a16="http://schemas.microsoft.com/office/drawing/2014/main" id="{617D594C-209A-6A2E-5476-7566BF38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45790-C02A-CEDF-E399-29A56D9215B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93700" y="2286000"/>
            <a:ext cx="11404600" cy="403642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lIns="228600" tIns="228600" rIns="228600" bIns="228600" rtlCol="0">
            <a:normAutofit/>
          </a:bodyPr>
          <a:lstStyle>
            <a:lvl1pPr marL="12700" indent="0" defTabSz="457200">
              <a:buNone/>
              <a:defRPr b="0"/>
            </a:lvl1pPr>
          </a:lstStyle>
          <a:p>
            <a:pPr lvl="0"/>
            <a:r>
              <a:rPr lang="en-US"/>
              <a:t>Copy and paste from </a:t>
            </a:r>
            <a:r>
              <a:rPr lang="en-US" err="1"/>
              <a:t>VSCode</a:t>
            </a:r>
            <a:r>
              <a:rPr lang="en-US"/>
              <a:t>, change font to “</a:t>
            </a:r>
            <a:r>
              <a:rPr lang="en-US" err="1"/>
              <a:t>EmbedMenlo</a:t>
            </a:r>
            <a:r>
              <a:rPr lang="en-US"/>
              <a:t>”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B6952CC-7606-1503-DA69-7B64A2CBB12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93700" y="1541416"/>
            <a:ext cx="11404600" cy="428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L="465137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41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8164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57B97-C797-EE19-605A-6A06404F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3045505"/>
            <a:ext cx="11404600" cy="766989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9968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27794-B941-2626-D5A5-1743066A53E5}"/>
              </a:ext>
            </a:extLst>
          </p:cNvPr>
          <p:cNvGrpSpPr/>
          <p:nvPr userDrawn="1"/>
        </p:nvGrpSpPr>
        <p:grpSpPr>
          <a:xfrm>
            <a:off x="4112677" y="1066910"/>
            <a:ext cx="3966646" cy="4724180"/>
            <a:chOff x="3649000" y="1222454"/>
            <a:chExt cx="3966646" cy="472418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A2B90F-0DC5-C82B-0450-B6A7AD955F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70000"/>
            </a:blip>
            <a:srcRect l="445" t="1999" r="1"/>
            <a:stretch/>
          </p:blipFill>
          <p:spPr>
            <a:xfrm>
              <a:off x="3804749" y="1222454"/>
              <a:ext cx="3655148" cy="420260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2BF6CA-FBA8-F81A-8B02-4451CF35C963}"/>
                </a:ext>
              </a:extLst>
            </p:cNvPr>
            <p:cNvSpPr txBox="1"/>
            <p:nvPr userDrawn="1"/>
          </p:nvSpPr>
          <p:spPr>
            <a:xfrm>
              <a:off x="3649000" y="5577302"/>
              <a:ext cx="39666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0" err="1">
                  <a:solidFill>
                    <a:schemeClr val="bg1">
                      <a:lumMod val="65000"/>
                    </a:schemeClr>
                  </a:solidFill>
                  <a:latin typeface="Cascadia Mono" panose="020B0609020000020004" pitchFamily="34" charset="0"/>
                  <a:ea typeface="Cascadia Mono" panose="020B0609020000020004" pitchFamily="34" charset="0"/>
                  <a:cs typeface="Cascadia Mono" panose="020B0609020000020004" pitchFamily="34" charset="0"/>
                </a:rPr>
                <a:t>bjarne_about_to_raise_hand</a:t>
              </a:r>
              <a:endParaRPr lang="en-US" b="0">
                <a:solidFill>
                  <a:schemeClr val="bg1">
                    <a:lumMod val="65000"/>
                  </a:schemeClr>
                </a:solidFill>
                <a:latin typeface="Cascadia Mono" panose="020B0609020000020004" pitchFamily="34" charset="0"/>
                <a:ea typeface="Cascadia Mono" panose="020B0609020000020004" pitchFamily="34" charset="0"/>
                <a:cs typeface="Cascadia Mono" panose="020B0609020000020004" pitchFamily="34" charset="0"/>
              </a:endParaRPr>
            </a:p>
          </p:txBody>
        </p:sp>
      </p:grpSp>
      <p:grpSp>
        <p:nvGrpSpPr>
          <p:cNvPr id="23" name="Progress" hidden="1">
            <a:extLst>
              <a:ext uri="{FF2B5EF4-FFF2-40B4-BE49-F238E27FC236}">
                <a16:creationId xmlns:a16="http://schemas.microsoft.com/office/drawing/2014/main" id="{E9127DEA-4826-1DF9-139A-959F82B08C8C}"/>
              </a:ext>
            </a:extLst>
          </p:cNvPr>
          <p:cNvGrpSpPr/>
          <p:nvPr userDrawn="1"/>
        </p:nvGrpSpPr>
        <p:grpSpPr>
          <a:xfrm>
            <a:off x="400655" y="351450"/>
            <a:ext cx="11390690" cy="407444"/>
            <a:chOff x="400655" y="351450"/>
            <a:chExt cx="11390690" cy="407444"/>
          </a:xfrm>
        </p:grpSpPr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3FACFB4-3DD9-FAA1-D816-6893CAA82D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400655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accent1"/>
                  </a:solidFill>
                  <a:latin typeface="+mn-lt"/>
                </a:rPr>
                <a:t>Part One</a:t>
              </a: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70AA6F4A-DFD7-D3CF-D6A1-BDC3C773BA6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17193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Three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74024151-AC91-BD76-7104-B23750F21E0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475462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Four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CDAC4CE-0FC9-EB23-75E7-1AF06E39D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9833731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Five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84B625F8-E8A5-50D3-A831-E21A3D4C51E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758924" y="351450"/>
              <a:ext cx="1957614" cy="40744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+mj-lt"/>
                  <a:ea typeface="Open Sans SemiBold" pitchFamily="2" charset="0"/>
                  <a:cs typeface="Open Sans SemiBold" pitchFamily="2" charset="0"/>
                </a:defRPr>
              </a:lvl1pPr>
            </a:lstStyle>
            <a:p>
              <a:r>
                <a:rPr lang="en-US" sz="2000" b="1">
                  <a:solidFill>
                    <a:schemeClr val="bg1">
                      <a:lumMod val="75000"/>
                    </a:schemeClr>
                  </a:solidFill>
                  <a:latin typeface="+mn-lt"/>
                </a:rPr>
                <a:t>Part Two</a:t>
              </a: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149784FE-97D8-B501-6D0F-4F85DDE4EE26}"/>
              </a:ext>
            </a:extLst>
          </p:cNvPr>
          <p:cNvSpPr txBox="1">
            <a:spLocks/>
          </p:cNvSpPr>
          <p:nvPr userDrawn="1"/>
        </p:nvSpPr>
        <p:spPr>
          <a:xfrm>
            <a:off x="393700" y="304550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/>
              <a:t>What questions do you have?</a:t>
            </a:r>
          </a:p>
        </p:txBody>
      </p:sp>
    </p:spTree>
    <p:extLst>
      <p:ext uri="{BB962C8B-B14F-4D97-AF65-F5344CB8AC3E}">
        <p14:creationId xmlns:p14="http://schemas.microsoft.com/office/powerpoint/2010/main" val="332858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12B2D6-7D75-B395-93E3-F52F803B2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3700" y="1397725"/>
            <a:ext cx="11404600" cy="4924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A4324FB-ACCF-364A-8689-6F02E4D75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630736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658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7" r:id="rId4"/>
    <p:sldLayoutId id="2147483658" r:id="rId5"/>
    <p:sldLayoutId id="2147483655" r:id="rId6"/>
    <p:sldLayoutId id="2147483651" r:id="rId7"/>
    <p:sldLayoutId id="2147483652" r:id="rId8"/>
    <p:sldLayoutId id="2147483653" r:id="rId9"/>
    <p:sldLayoutId id="2147483656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+mj-lt"/>
          <a:ea typeface="Open Sans SemiBold" pitchFamily="2" charset="0"/>
          <a:cs typeface="Open Sans SemiBold" pitchFamily="2" charset="0"/>
        </a:defRPr>
      </a:lvl1pPr>
    </p:titleStyle>
    <p:bodyStyle>
      <a:lvl1pPr marL="349250" indent="-336550" algn="l" defTabSz="914400" rtl="0" eaLnBrk="1" latinLnBrk="0" hangingPunct="1">
        <a:lnSpc>
          <a:spcPct val="90000"/>
        </a:lnSpc>
        <a:spcBef>
          <a:spcPts val="1000"/>
        </a:spcBef>
        <a:buSzPct val="125000"/>
        <a:buFont typeface="Arial" panose="020B0604020202020204" pitchFamily="34" charset="0"/>
        <a:buChar char="•"/>
        <a:tabLst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381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3508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722438" indent="-3492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463" indent="-3365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nofgeek.com/games/why-counter-strike-2-is-valves-lowest-rated-steam-gam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eg"/><Relationship Id="rId5" Type="http://schemas.openxmlformats.org/officeDocument/2006/relationships/hyperlink" Target="https://esoftskills.com/fs/high-frequency-trading-tactics/" TargetMode="Externa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pgear.com/car-reviews/tesla/model-y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hpowerup.com/319984/nvidia-cracks-down-on-cuda-translation-layers-changes-licensing-terms#g319984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unsplash.com/photos/blue-and-black-circuit-board-gavODTHG36Y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obe.com/tiobe-index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cs106l.stanford.edu" TargetMode="External"/><Relationship Id="rId2" Type="http://schemas.microsoft.com/office/2018/10/relationships/comments" Target="../comments/modernComment_112_FCEAC3D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dstem.org/us/courses/67484/discussion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microsoft.com/office/2018/10/relationships/comments" Target="../comments/modernComment_114_BEF4DF75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mailto:cs106l-spr2425-staff@lists.stanford.ed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cgamer.com/valorant-characters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9FC4D-8509-8C3E-3732-00F1D0D611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5689"/>
            <a:ext cx="9144000" cy="2387600"/>
          </a:xfrm>
        </p:spPr>
        <p:txBody>
          <a:bodyPr/>
          <a:lstStyle/>
          <a:p>
            <a:r>
              <a:rPr lang="en-US" dirty="0">
                <a:ea typeface="Open Sans SemiBold"/>
                <a:cs typeface="Open Sans SemiBold"/>
              </a:rPr>
              <a:t>Lecture 1:</a:t>
            </a:r>
            <a:br>
              <a:rPr lang="en-US" dirty="0"/>
            </a:br>
            <a:r>
              <a:rPr lang="en-US" dirty="0">
                <a:ea typeface="Open Sans SemiBold"/>
                <a:cs typeface="Open Sans SemiBold"/>
              </a:rPr>
              <a:t>Welcome to CS106L!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3C420B-643F-B8F5-8642-9D6C830FDA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5364"/>
            <a:ext cx="9144000" cy="1655762"/>
          </a:xfrm>
        </p:spPr>
        <p:txBody>
          <a:bodyPr/>
          <a:lstStyle/>
          <a:p>
            <a:r>
              <a:rPr lang="en-US" dirty="0"/>
              <a:t>CS106L, Spring 2025</a:t>
            </a:r>
          </a:p>
        </p:txBody>
      </p:sp>
    </p:spTree>
    <p:extLst>
      <p:ext uri="{BB962C8B-B14F-4D97-AF65-F5344CB8AC3E}">
        <p14:creationId xmlns:p14="http://schemas.microsoft.com/office/powerpoint/2010/main" val="146099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83590C-1FD2-4E2B-C3FE-826FCFE91FD1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CS: GO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DC3F6-A104-6536-F75F-DDA4E71F1F48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0711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E99D4D4E-A93F-C095-56C0-B733299B2D4C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/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/>
              <a:t>…and many more!</a:t>
            </a:r>
          </a:p>
        </p:txBody>
      </p:sp>
      <p:pic>
        <p:nvPicPr>
          <p:cNvPr id="1028" name="Picture 4" descr="Fallout logo PNG transparent image download, size: 1600x726px">
            <a:extLst>
              <a:ext uri="{FF2B5EF4-FFF2-40B4-BE49-F238E27FC236}">
                <a16:creationId xmlns:a16="http://schemas.microsoft.com/office/drawing/2014/main" id="{71F07AB9-8A47-D7DA-C359-48E67DA02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2152026"/>
            <a:ext cx="3645699" cy="165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kyrim Logo and symbol, meaning, history, PNG, brand">
            <a:extLst>
              <a:ext uri="{FF2B5EF4-FFF2-40B4-BE49-F238E27FC236}">
                <a16:creationId xmlns:a16="http://schemas.microsoft.com/office/drawing/2014/main" id="{3B5C2A98-845C-2131-9F3D-F1ECC16DD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394" y="1792700"/>
            <a:ext cx="3821414" cy="214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987D2CB-9A37-4AD6-84F8-4FF18C2C1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21" y="4240012"/>
            <a:ext cx="3078588" cy="1477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ortnite logo PNG transparent image download, size: 5400x1800px">
            <a:extLst>
              <a:ext uri="{FF2B5EF4-FFF2-40B4-BE49-F238E27FC236}">
                <a16:creationId xmlns:a16="http://schemas.microsoft.com/office/drawing/2014/main" id="{13AA94B1-CC21-7DB7-4C07-EA61E007F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1748" y="4313149"/>
            <a:ext cx="3995060" cy="133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TA 5 logo PNG transparent image download, size: 1892x1692px">
            <a:extLst>
              <a:ext uri="{FF2B5EF4-FFF2-40B4-BE49-F238E27FC236}">
                <a16:creationId xmlns:a16="http://schemas.microsoft.com/office/drawing/2014/main" id="{9EB641E6-5074-4F6D-FBE5-234386161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740" y="1877558"/>
            <a:ext cx="2715313" cy="242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layerunknown's Battlegrounds Logo (pubg) PNG Image - PurePNG | Free  transparent CC0 PNG Image Library">
            <a:extLst>
              <a:ext uri="{FF2B5EF4-FFF2-40B4-BE49-F238E27FC236}">
                <a16:creationId xmlns:a16="http://schemas.microsoft.com/office/drawing/2014/main" id="{062DB0B1-57A6-3D5F-FAB2-9BB6449E3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71" y="3918174"/>
            <a:ext cx="3821414" cy="224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054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99B2C3FF-5A57-D91B-972B-2E4B6B041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7145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706CB1-2D60-2C15-B897-F75E422B0704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1032" name="Picture 8" descr="Optiver | Leading Global Market Maker">
            <a:extLst>
              <a:ext uri="{FF2B5EF4-FFF2-40B4-BE49-F238E27FC236}">
                <a16:creationId xmlns:a16="http://schemas.microsoft.com/office/drawing/2014/main" id="{507A5B7B-AF1A-836B-689A-AB3FE62AB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54" y="1714501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525CBBB-7698-A991-3410-B7DAB3382B22}"/>
              </a:ext>
            </a:extLst>
          </p:cNvPr>
          <p:cNvGrpSpPr/>
          <p:nvPr/>
        </p:nvGrpSpPr>
        <p:grpSpPr>
          <a:xfrm>
            <a:off x="8157645" y="1714500"/>
            <a:ext cx="3429000" cy="3429000"/>
            <a:chOff x="8580965" y="1714500"/>
            <a:chExt cx="3429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C43238-A342-CAD4-24E8-B3AC77CF5340}"/>
                </a:ext>
              </a:extLst>
            </p:cNvPr>
            <p:cNvSpPr/>
            <p:nvPr/>
          </p:nvSpPr>
          <p:spPr>
            <a:xfrm>
              <a:off x="8580965" y="1714500"/>
              <a:ext cx="3429000" cy="3429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2A864DF6-357A-BCA6-AD9A-EBE16FDFE3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0130" y="2660614"/>
              <a:ext cx="2370670" cy="1383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C7028E5C-8B4C-F7E9-2FF2-8FF85D92F292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High Frequency Trading</a:t>
            </a:r>
          </a:p>
        </p:txBody>
      </p:sp>
    </p:spTree>
    <p:extLst>
      <p:ext uri="{BB962C8B-B14F-4D97-AF65-F5344CB8AC3E}">
        <p14:creationId xmlns:p14="http://schemas.microsoft.com/office/powerpoint/2010/main" val="725864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52337B-227D-FD85-1001-C361ADEB46F0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0C92C1-9890-AB10-B20B-311D4A995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751" y="4506686"/>
            <a:ext cx="2195712" cy="219571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0FC0E21-CDB1-73A4-FA75-29F3CA01B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463" y="4794645"/>
            <a:ext cx="2289458" cy="161979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D2F14FD8-9F3E-B1F2-759C-E072410FFAC4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Self Driving</a:t>
            </a:r>
          </a:p>
        </p:txBody>
      </p:sp>
    </p:spTree>
    <p:extLst>
      <p:ext uri="{BB962C8B-B14F-4D97-AF65-F5344CB8AC3E}">
        <p14:creationId xmlns:p14="http://schemas.microsoft.com/office/powerpoint/2010/main" val="2151154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6D90E5-A8AB-500A-449E-3782FFBF509F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264409-279A-A9E3-BF8D-8A0CB46F071A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GPU Programming</a:t>
            </a:r>
          </a:p>
        </p:txBody>
      </p:sp>
    </p:spTree>
    <p:extLst>
      <p:ext uri="{BB962C8B-B14F-4D97-AF65-F5344CB8AC3E}">
        <p14:creationId xmlns:p14="http://schemas.microsoft.com/office/powerpoint/2010/main" val="4248566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F4926FB4-E358-4651-1A2A-E0A261F5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602" y="4147471"/>
            <a:ext cx="3387070" cy="230508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A5CD83-BDC9-E612-866E-4D084E849631}"/>
              </a:ext>
            </a:extLst>
          </p:cNvPr>
          <p:cNvSpPr txBox="1"/>
          <p:nvPr/>
        </p:nvSpPr>
        <p:spPr>
          <a:xfrm>
            <a:off x="135468" y="6333066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4E90C8B-74AA-769A-2946-30B4B083CA8B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Arduino</a:t>
            </a:r>
          </a:p>
        </p:txBody>
      </p:sp>
    </p:spTree>
    <p:extLst>
      <p:ext uri="{BB962C8B-B14F-4D97-AF65-F5344CB8AC3E}">
        <p14:creationId xmlns:p14="http://schemas.microsoft.com/office/powerpoint/2010/main" val="3878711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DFB3C8-A442-B86A-075A-BBE6BB126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Databases (MySQL, MongoDB)</a:t>
            </a:r>
          </a:p>
          <a:p>
            <a:r>
              <a:rPr lang="en-US" dirty="0"/>
              <a:t>Web Browsers (Chrome, Safari, Edge)</a:t>
            </a:r>
          </a:p>
          <a:p>
            <a:r>
              <a:rPr lang="en-US" dirty="0"/>
              <a:t>Virtual Reality (Quest)</a:t>
            </a:r>
          </a:p>
          <a:p>
            <a:r>
              <a:rPr lang="en-US" dirty="0"/>
              <a:t>Low level ML (</a:t>
            </a:r>
            <a:r>
              <a:rPr lang="en-US" dirty="0" err="1"/>
              <a:t>PyTorch</a:t>
            </a:r>
            <a:r>
              <a:rPr lang="en-US" dirty="0"/>
              <a:t>, TensorFlow)</a:t>
            </a:r>
          </a:p>
          <a:p>
            <a:r>
              <a:rPr lang="en-US" dirty="0"/>
              <a:t>Compilers, virtual machines (JVM, LLVM, GCC)</a:t>
            </a:r>
          </a:p>
          <a:p>
            <a:r>
              <a:rPr lang="en-US" dirty="0"/>
              <a:t>Operating Systems (Windows)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6AC773-A3A2-5426-932F-934BE5AC3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And much, much more!</a:t>
            </a:r>
          </a:p>
        </p:txBody>
      </p:sp>
    </p:spTree>
    <p:extLst>
      <p:ext uri="{BB962C8B-B14F-4D97-AF65-F5344CB8AC3E}">
        <p14:creationId xmlns:p14="http://schemas.microsoft.com/office/powerpoint/2010/main" val="2371415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63084-BA26-5A62-BB61-2DCCFC8C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9F5C-C0D4-93E2-D7E4-A6B232958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“The invisible foundation of everything”</a:t>
            </a:r>
          </a:p>
        </p:txBody>
      </p:sp>
    </p:spTree>
    <p:extLst>
      <p:ext uri="{BB962C8B-B14F-4D97-AF65-F5344CB8AC3E}">
        <p14:creationId xmlns:p14="http://schemas.microsoft.com/office/powerpoint/2010/main" val="670662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DDEC64-9E58-0903-8DA2-9C8D569D3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Handling lots of data</a:t>
            </a:r>
          </a:p>
          <a:p>
            <a:r>
              <a:rPr lang="en-US"/>
              <a:t>And handling it very efficiently</a:t>
            </a:r>
          </a:p>
          <a:p>
            <a:r>
              <a:rPr lang="en-US"/>
              <a:t>And doing it in an elegant, readable way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A13B7E-8D01-3584-AEA7-FDFFFE7B8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is great for…</a:t>
            </a:r>
          </a:p>
        </p:txBody>
      </p:sp>
    </p:spTree>
    <p:extLst>
      <p:ext uri="{BB962C8B-B14F-4D97-AF65-F5344CB8AC3E}">
        <p14:creationId xmlns:p14="http://schemas.microsoft.com/office/powerpoint/2010/main" val="265446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137F64B-6714-8675-1266-0705E9C5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in Industry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E7078E-098D-7AE4-F092-CB31329FF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73" y="1808980"/>
            <a:ext cx="4914900" cy="1308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99CEB7-17EF-5145-8125-7C5FDCC00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351" y="4047780"/>
            <a:ext cx="2235200" cy="2235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A5C4C-4ABA-CD42-64AE-D8C712813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7736" y="4519139"/>
            <a:ext cx="3619500" cy="1739900"/>
          </a:xfrm>
          <a:prstGeom prst="rect">
            <a:avLst/>
          </a:prstGeom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94704069-4CD8-3A81-86E5-7AC875D70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720" y="1808980"/>
            <a:ext cx="3953983" cy="80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 recreated the Among Us logo in 1000x1000 res (I used the original and  added lines and stuff to make it high res) : r/AmongUs">
            <a:extLst>
              <a:ext uri="{FF2B5EF4-FFF2-40B4-BE49-F238E27FC236}">
                <a16:creationId xmlns:a16="http://schemas.microsoft.com/office/drawing/2014/main" id="{8940E58C-4909-31E4-4795-9B803AD89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794" y="3691956"/>
            <a:ext cx="2644411" cy="264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OpenAI Logo and symbol, meaning, history, PNG, brand">
            <a:extLst>
              <a:ext uri="{FF2B5EF4-FFF2-40B4-BE49-F238E27FC236}">
                <a16:creationId xmlns:a16="http://schemas.microsoft.com/office/drawing/2014/main" id="{98389BC3-8BD6-2E26-5AA2-B31C55C54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727" y="2199886"/>
            <a:ext cx="3327879" cy="187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25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5A8F4F1-20D0-CA60-9CA3-51839AC56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Introductions!</a:t>
            </a:r>
          </a:p>
          <a:p>
            <a:r>
              <a:rPr lang="en-US"/>
              <a:t>The Pitch 🦈 🦈</a:t>
            </a:r>
          </a:p>
          <a:p>
            <a:r>
              <a:rPr lang="en-US"/>
              <a:t>Course Logistics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AA1DB8-AA53-D4BC-6C50-5AAE41F0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39879419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E824DB-D716-BA80-ED23-FB718928C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was created in 1983, still #2!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D96776-6EA2-4498-92EA-894C23DA492B}"/>
              </a:ext>
            </a:extLst>
          </p:cNvPr>
          <p:cNvSpPr txBox="1"/>
          <p:nvPr/>
        </p:nvSpPr>
        <p:spPr>
          <a:xfrm>
            <a:off x="212522" y="6263374"/>
            <a:ext cx="476433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[TIOBE Index, March 2025]</a:t>
            </a:r>
            <a:endParaRPr lang="en-US" dirty="0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61EA47-AEB9-DCF3-D930-1B6F21E3FC0D}"/>
              </a:ext>
            </a:extLst>
          </p:cNvPr>
          <p:cNvGrpSpPr/>
          <p:nvPr/>
        </p:nvGrpSpPr>
        <p:grpSpPr>
          <a:xfrm>
            <a:off x="412925" y="1397725"/>
            <a:ext cx="11366149" cy="4548517"/>
            <a:chOff x="393700" y="1437987"/>
            <a:chExt cx="11366149" cy="454851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009B84A-4957-C42A-6614-65010F181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92702"/>
            <a:stretch/>
          </p:blipFill>
          <p:spPr>
            <a:xfrm>
              <a:off x="393700" y="1437987"/>
              <a:ext cx="1334295" cy="454851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D845C11-9B87-CFFF-4D06-AF6FFE169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5127"/>
            <a:stretch/>
          </p:blipFill>
          <p:spPr>
            <a:xfrm>
              <a:off x="1727995" y="1437987"/>
              <a:ext cx="10031854" cy="4548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737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5D290C-BB1C-3993-061A-D01E9F9C2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C++ has a </a:t>
            </a:r>
            <a:r>
              <a:rPr lang="en-US" b="1" u="sng"/>
              <a:t>MASSIVE</a:t>
            </a:r>
            <a:r>
              <a:rPr lang="en-US"/>
              <a:t> user base</a:t>
            </a:r>
          </a:p>
          <a:p>
            <a:r>
              <a:rPr lang="en-US"/>
              <a:t>C++ Standard continues to be revised every three years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34FA2B-38FE-3152-4D88-5A0CB86C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C++ Community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A2D425-76BB-5C1D-C927-FBD41586FE81}"/>
              </a:ext>
            </a:extLst>
          </p:cNvPr>
          <p:cNvGrpSpPr/>
          <p:nvPr/>
        </p:nvGrpSpPr>
        <p:grpSpPr>
          <a:xfrm>
            <a:off x="628901" y="4174026"/>
            <a:ext cx="10569926" cy="2053238"/>
            <a:chOff x="877019" y="4174026"/>
            <a:chExt cx="10569926" cy="2053238"/>
          </a:xfrm>
        </p:grpSpPr>
        <p:sp>
          <p:nvSpPr>
            <p:cNvPr id="6" name="Left-Right Arrow 5">
              <a:extLst>
                <a:ext uri="{FF2B5EF4-FFF2-40B4-BE49-F238E27FC236}">
                  <a16:creationId xmlns:a16="http://schemas.microsoft.com/office/drawing/2014/main" id="{AB4E6A79-F6E1-3140-7BCF-8E7A6A390FFD}"/>
                </a:ext>
              </a:extLst>
            </p:cNvPr>
            <p:cNvSpPr/>
            <p:nvPr/>
          </p:nvSpPr>
          <p:spPr>
            <a:xfrm>
              <a:off x="877019" y="4754721"/>
              <a:ext cx="10437962" cy="345056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7F54AC-3237-6EB3-382D-178653ACF791}"/>
                </a:ext>
              </a:extLst>
            </p:cNvPr>
            <p:cNvSpPr txBox="1"/>
            <p:nvPr/>
          </p:nvSpPr>
          <p:spPr>
            <a:xfrm>
              <a:off x="1129701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1979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2D8194-54D3-E9AF-E122-14CCD1282A33}"/>
                </a:ext>
              </a:extLst>
            </p:cNvPr>
            <p:cNvSpPr txBox="1"/>
            <p:nvPr/>
          </p:nvSpPr>
          <p:spPr>
            <a:xfrm>
              <a:off x="2283228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1983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8A7941-7633-06B3-460A-B061FF45C430}"/>
                </a:ext>
              </a:extLst>
            </p:cNvPr>
            <p:cNvSpPr txBox="1"/>
            <p:nvPr/>
          </p:nvSpPr>
          <p:spPr>
            <a:xfrm>
              <a:off x="3436755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1998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1848EE-6E7D-8BA9-1FF7-AAA074D88CC9}"/>
                </a:ext>
              </a:extLst>
            </p:cNvPr>
            <p:cNvSpPr txBox="1"/>
            <p:nvPr/>
          </p:nvSpPr>
          <p:spPr>
            <a:xfrm>
              <a:off x="4590282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2003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B474BE-797A-1DAA-6622-1B5BFF10EBF0}"/>
                </a:ext>
              </a:extLst>
            </p:cNvPr>
            <p:cNvSpPr txBox="1"/>
            <p:nvPr/>
          </p:nvSpPr>
          <p:spPr>
            <a:xfrm>
              <a:off x="5743809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2011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548F59-75DF-7B7C-CFB8-7916819D7546}"/>
                </a:ext>
              </a:extLst>
            </p:cNvPr>
            <p:cNvSpPr txBox="1"/>
            <p:nvPr/>
          </p:nvSpPr>
          <p:spPr>
            <a:xfrm>
              <a:off x="6897336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2014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027BD2-71B2-4BA8-E591-C2272096F933}"/>
                </a:ext>
              </a:extLst>
            </p:cNvPr>
            <p:cNvSpPr txBox="1"/>
            <p:nvPr/>
          </p:nvSpPr>
          <p:spPr>
            <a:xfrm>
              <a:off x="8050863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2017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165E8C-D25E-B379-63B6-D499A1CF2ECF}"/>
                </a:ext>
              </a:extLst>
            </p:cNvPr>
            <p:cNvSpPr txBox="1"/>
            <p:nvPr/>
          </p:nvSpPr>
          <p:spPr>
            <a:xfrm>
              <a:off x="9204390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2020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95C1EE-FDEE-B1E0-D4FE-B8C8F5A7C56F}"/>
                </a:ext>
              </a:extLst>
            </p:cNvPr>
            <p:cNvSpPr txBox="1"/>
            <p:nvPr/>
          </p:nvSpPr>
          <p:spPr>
            <a:xfrm>
              <a:off x="10357920" y="5175143"/>
              <a:ext cx="845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2023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524B0C-3A93-64CA-468B-FC451CFB0105}"/>
                </a:ext>
              </a:extLst>
            </p:cNvPr>
            <p:cNvSpPr txBox="1"/>
            <p:nvPr/>
          </p:nvSpPr>
          <p:spPr>
            <a:xfrm>
              <a:off x="2169804" y="4174026"/>
              <a:ext cx="8453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CC5D53E-3D64-5CD1-F757-2D6B76FD00FE}"/>
                </a:ext>
              </a:extLst>
            </p:cNvPr>
            <p:cNvSpPr txBox="1"/>
            <p:nvPr/>
          </p:nvSpPr>
          <p:spPr>
            <a:xfrm>
              <a:off x="3193114" y="5765599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C++98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4BB88DF-FD7D-271C-6CEE-0B56CB6D0E0B}"/>
                </a:ext>
              </a:extLst>
            </p:cNvPr>
            <p:cNvSpPr txBox="1"/>
            <p:nvPr/>
          </p:nvSpPr>
          <p:spPr>
            <a:xfrm>
              <a:off x="4406355" y="4174026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C++03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B8F65C7-5EE7-47EC-50EC-515432D4EEA2}"/>
                </a:ext>
              </a:extLst>
            </p:cNvPr>
            <p:cNvSpPr txBox="1"/>
            <p:nvPr/>
          </p:nvSpPr>
          <p:spPr>
            <a:xfrm>
              <a:off x="5559882" y="5765599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C++11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54E0DD-E84C-3163-2939-C5C5EA7D08E7}"/>
                </a:ext>
              </a:extLst>
            </p:cNvPr>
            <p:cNvSpPr txBox="1"/>
            <p:nvPr/>
          </p:nvSpPr>
          <p:spPr>
            <a:xfrm>
              <a:off x="6589198" y="4174026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C++14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C8DD493-42E3-AA19-3FF5-EC88082063F6}"/>
                </a:ext>
              </a:extLst>
            </p:cNvPr>
            <p:cNvSpPr txBox="1"/>
            <p:nvPr/>
          </p:nvSpPr>
          <p:spPr>
            <a:xfrm>
              <a:off x="7866936" y="5765599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C++17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E4AE7CE-7833-0F0F-87B5-CDAE50172CA2}"/>
                </a:ext>
              </a:extLst>
            </p:cNvPr>
            <p:cNvSpPr txBox="1"/>
            <p:nvPr/>
          </p:nvSpPr>
          <p:spPr>
            <a:xfrm>
              <a:off x="9020463" y="4174026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C++20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FB98846-9FD3-ECFF-247E-C03FA2B18E6A}"/>
                </a:ext>
              </a:extLst>
            </p:cNvPr>
            <p:cNvSpPr txBox="1"/>
            <p:nvPr/>
          </p:nvSpPr>
          <p:spPr>
            <a:xfrm>
              <a:off x="10233704" y="5765599"/>
              <a:ext cx="12132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rgbClr val="D73A48"/>
                  </a:solidFill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C++23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BDDE009-F04F-B4E1-4DCC-4A6A81BEC3BA}"/>
              </a:ext>
            </a:extLst>
          </p:cNvPr>
          <p:cNvGrpSpPr/>
          <p:nvPr/>
        </p:nvGrpSpPr>
        <p:grpSpPr>
          <a:xfrm>
            <a:off x="8657826" y="3391396"/>
            <a:ext cx="2426482" cy="1592936"/>
            <a:chOff x="8905944" y="3391396"/>
            <a:chExt cx="2426482" cy="1592936"/>
          </a:xfrm>
        </p:grpSpPr>
        <p:sp>
          <p:nvSpPr>
            <p:cNvPr id="24" name="Down Arrow 23">
              <a:extLst>
                <a:ext uri="{FF2B5EF4-FFF2-40B4-BE49-F238E27FC236}">
                  <a16:creationId xmlns:a16="http://schemas.microsoft.com/office/drawing/2014/main" id="{8448013D-619E-EE6B-67C9-71AE34E52B00}"/>
                </a:ext>
              </a:extLst>
            </p:cNvPr>
            <p:cNvSpPr/>
            <p:nvPr/>
          </p:nvSpPr>
          <p:spPr>
            <a:xfrm rot="19451548">
              <a:off x="10636721" y="3806988"/>
              <a:ext cx="546910" cy="1177344"/>
            </a:xfrm>
            <a:prstGeom prst="downArrow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722CBE-793E-800C-95D2-067687614ABF}"/>
                </a:ext>
              </a:extLst>
            </p:cNvPr>
            <p:cNvSpPr txBox="1"/>
            <p:nvPr/>
          </p:nvSpPr>
          <p:spPr>
            <a:xfrm>
              <a:off x="8905944" y="3391396"/>
              <a:ext cx="24264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We are here!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0240292-4FDA-710C-0F53-E4DEC3B419C1}"/>
              </a:ext>
            </a:extLst>
          </p:cNvPr>
          <p:cNvSpPr txBox="1"/>
          <p:nvPr/>
        </p:nvSpPr>
        <p:spPr>
          <a:xfrm>
            <a:off x="11059641" y="4775033"/>
            <a:ext cx="1132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7030A0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C++26</a:t>
            </a:r>
          </a:p>
        </p:txBody>
      </p:sp>
    </p:spTree>
    <p:extLst>
      <p:ext uri="{BB962C8B-B14F-4D97-AF65-F5344CB8AC3E}">
        <p14:creationId xmlns:p14="http://schemas.microsoft.com/office/powerpoint/2010/main" val="17827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5AA6A-D672-B4AC-A703-483423B82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C++?</a:t>
            </a:r>
          </a:p>
        </p:txBody>
      </p:sp>
    </p:spTree>
    <p:extLst>
      <p:ext uri="{BB962C8B-B14F-4D97-AF65-F5344CB8AC3E}">
        <p14:creationId xmlns:p14="http://schemas.microsoft.com/office/powerpoint/2010/main" val="168819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0C4D1-8093-2624-B2AC-5CC518A55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180C4-DBCC-366A-4E1B-09E853F27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&lt;iostream&gt;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&lt;string&gt;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str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make_unique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&lt;std::string&gt;("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 World!"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3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 "Hello World!"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593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ECA12-006F-D1B7-CEF2-6E05F19BB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D80CD-0C6A-106C-1703-882AD98F0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Also 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6B510-C171-11A0-10E9-9F5B9E47C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stdio.h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stdlib.h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argc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8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argv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printf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%s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"Hello, world!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8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^a C function!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EXIT_SUCCESS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sp>
        <p:nvSpPr>
          <p:cNvPr id="4" name="Cloud Callout 3">
            <a:extLst>
              <a:ext uri="{FF2B5EF4-FFF2-40B4-BE49-F238E27FC236}">
                <a16:creationId xmlns:a16="http://schemas.microsoft.com/office/drawing/2014/main" id="{B4EB9C4F-93D5-ECC0-B245-A2713CA35A98}"/>
              </a:ext>
            </a:extLst>
          </p:cNvPr>
          <p:cNvSpPr/>
          <p:nvPr/>
        </p:nvSpPr>
        <p:spPr>
          <a:xfrm>
            <a:off x="7293429" y="1014230"/>
            <a:ext cx="4027714" cy="1872343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tabLst>
                <a:tab pos="508000" algn="l"/>
              </a:tabLst>
            </a:pPr>
            <a:r>
              <a:rPr lang="en-US" sz="2400"/>
              <a:t>C++ is backwards compatible with C. Neat!</a:t>
            </a:r>
          </a:p>
        </p:txBody>
      </p:sp>
    </p:spTree>
    <p:extLst>
      <p:ext uri="{BB962C8B-B14F-4D97-AF65-F5344CB8AC3E}">
        <p14:creationId xmlns:p14="http://schemas.microsoft.com/office/powerpoint/2010/main" val="4127052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F5435-42EC-3553-083A-11DA7C74F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FAC1E-1338-07BB-68FB-FF5CE2B6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Also 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E6885-B029-3157-FCB0-7E508EA99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stdio.h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stdlib.h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b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argc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600" err="1">
                <a:solidFill>
                  <a:srgbClr val="E3620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argv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err="1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asm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".LC0: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".string 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\"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Hello, world!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\"\n\t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"main: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"push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rbp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rbp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rsp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"sub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rsp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16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DWORD PTR [rbp-4],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QWORD PTR [rbp-16],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rsi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</a:t>
            </a:r>
            <a:r>
              <a:rPr lang="en-US" sz="1600" err="1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OFFSET FLAT:.LC0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"call puts</a:t>
            </a:r>
            <a:r>
              <a:rPr lang="en-US" sz="1600">
                <a:solidFill>
                  <a:srgbClr val="005CC5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>
                <a:solidFill>
                  <a:srgbClr val="032F6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D73A49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>
                <a:solidFill>
                  <a:srgbClr val="6F42C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EXIT_SUCCESS</a:t>
            </a: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1600">
                <a:solidFill>
                  <a:srgbClr val="24292E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EFE96-8F62-6E42-986B-2323A7E2D8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519"/>
          <a:stretch/>
        </p:blipFill>
        <p:spPr>
          <a:xfrm>
            <a:off x="5963969" y="2109470"/>
            <a:ext cx="5491911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AA3F5-4355-AA81-8062-DFA7AFB25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Assembly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720CA-7BC2-C650-D894-96BA03DED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section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.text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global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_start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;must be declared for linker (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ld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_start: 		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;tell linker entry point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edx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;message length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ecx</a:t>
            </a:r>
            <a:r>
              <a:rPr lang="en-US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msg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;message to write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ebx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;file descriptor (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stdout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eax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4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;system call number (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sys_write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0x80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;call kernel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mov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eax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;system call number (</a:t>
            </a:r>
            <a:r>
              <a:rPr lang="en-US" b="0" err="1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sys_exit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int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0x80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;call kernel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section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.data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msg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db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'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world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!' ,</a:t>
            </a:r>
            <a:r>
              <a:rPr lang="en-US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0xa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;our dear string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len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equ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$ - </a:t>
            </a:r>
            <a:r>
              <a:rPr lang="en-US" b="0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msg</a:t>
            </a:r>
            <a:r>
              <a:rPr lang="en-US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					</a:t>
            </a:r>
            <a:r>
              <a:rPr lang="en-US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;length of our dear string</a:t>
            </a:r>
            <a:endParaRPr lang="en-US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881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CA0FF5E-777B-4588-770D-0506392DFA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✅ Unbelievably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simple</a:t>
            </a:r>
            <a:r>
              <a:rPr lang="en-US"/>
              <a:t> instructions</a:t>
            </a:r>
          </a:p>
          <a:p>
            <a:r>
              <a:rPr lang="en-US"/>
              <a:t>✅ Extremely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fast</a:t>
            </a:r>
            <a:r>
              <a:rPr lang="en-US"/>
              <a:t> (when well-written)</a:t>
            </a:r>
          </a:p>
          <a:p>
            <a:r>
              <a:rPr lang="en-US"/>
              <a:t>✅ Complete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control</a:t>
            </a:r>
            <a:r>
              <a:rPr lang="en-US"/>
              <a:t> over your program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C68796-87C8-2A77-4155-1228B83F5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Assembly</a:t>
            </a:r>
          </a:p>
        </p:txBody>
      </p:sp>
    </p:spTree>
    <p:extLst>
      <p:ext uri="{BB962C8B-B14F-4D97-AF65-F5344CB8AC3E}">
        <p14:creationId xmlns:p14="http://schemas.microsoft.com/office/powerpoint/2010/main" val="334410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9463E-5312-C6BE-F199-D3A6AB7D3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don’t we always use assembly?</a:t>
            </a:r>
          </a:p>
        </p:txBody>
      </p:sp>
    </p:spTree>
    <p:extLst>
      <p:ext uri="{BB962C8B-B14F-4D97-AF65-F5344CB8AC3E}">
        <p14:creationId xmlns:p14="http://schemas.microsoft.com/office/powerpoint/2010/main" val="945903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39A8A-34FC-4793-2FCA-F2DF29CAD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B33BC6-5765-C462-A674-AB299DA6E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✅ Unbelievably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simple</a:t>
            </a:r>
            <a:r>
              <a:rPr lang="en-US"/>
              <a:t> instructions</a:t>
            </a:r>
          </a:p>
          <a:p>
            <a:r>
              <a:rPr lang="en-US"/>
              <a:t>✅ Extremely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fast</a:t>
            </a:r>
            <a:r>
              <a:rPr lang="en-US"/>
              <a:t> (when well-written)</a:t>
            </a:r>
          </a:p>
          <a:p>
            <a:r>
              <a:rPr lang="en-US"/>
              <a:t>✅ Complete </a:t>
            </a:r>
            <a:r>
              <a:rPr lang="en-US" b="1">
                <a:solidFill>
                  <a:schemeClr val="accent4">
                    <a:lumMod val="75000"/>
                  </a:schemeClr>
                </a:solidFill>
              </a:rPr>
              <a:t>control</a:t>
            </a:r>
            <a:r>
              <a:rPr lang="en-US"/>
              <a:t> over your program</a:t>
            </a:r>
          </a:p>
          <a:p>
            <a:endParaRPr lang="en-US"/>
          </a:p>
          <a:p>
            <a:r>
              <a:rPr lang="en-US"/>
              <a:t>❌ A </a:t>
            </a:r>
            <a:r>
              <a:rPr lang="en-US" b="1">
                <a:solidFill>
                  <a:schemeClr val="accent2"/>
                </a:solidFill>
              </a:rPr>
              <a:t>lot of code</a:t>
            </a:r>
            <a:r>
              <a:rPr lang="en-US"/>
              <a:t> (even for simple tasks)</a:t>
            </a:r>
          </a:p>
          <a:p>
            <a:r>
              <a:rPr lang="en-US"/>
              <a:t>❌ Very </a:t>
            </a:r>
            <a:r>
              <a:rPr lang="en-US" b="1">
                <a:solidFill>
                  <a:schemeClr val="accent2"/>
                </a:solidFill>
              </a:rPr>
              <a:t>hard to understand</a:t>
            </a:r>
          </a:p>
          <a:p>
            <a:r>
              <a:rPr lang="en-US"/>
              <a:t>❌ Extremely </a:t>
            </a:r>
            <a:r>
              <a:rPr lang="en-US" b="1">
                <a:solidFill>
                  <a:schemeClr val="accent2"/>
                </a:solidFill>
              </a:rPr>
              <a:t>unportable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C347F6-7466-8C4D-D537-DD967C99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Assembly</a:t>
            </a:r>
          </a:p>
        </p:txBody>
      </p:sp>
    </p:spTree>
    <p:extLst>
      <p:ext uri="{BB962C8B-B14F-4D97-AF65-F5344CB8AC3E}">
        <p14:creationId xmlns:p14="http://schemas.microsoft.com/office/powerpoint/2010/main" val="253799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BB12A-F1FC-E9A4-A907-2926AD8F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2287999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701BE6-9D2D-58E3-F21D-293D5797B5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6483350" cy="4781006"/>
          </a:xfrm>
        </p:spPr>
        <p:txBody>
          <a:bodyPr/>
          <a:lstStyle/>
          <a:p>
            <a:r>
              <a:rPr lang="en-US"/>
              <a:t>Dennis Ritchie created C in 1972 to much praise.</a:t>
            </a:r>
          </a:p>
          <a:p>
            <a:r>
              <a:rPr lang="en-US"/>
              <a:t>C made it easy to write code that was:</a:t>
            </a:r>
          </a:p>
          <a:p>
            <a:pPr lvl="1"/>
            <a:r>
              <a:rPr lang="en-US"/>
              <a:t>Fast</a:t>
            </a:r>
          </a:p>
          <a:p>
            <a:pPr lvl="1"/>
            <a:r>
              <a:rPr lang="en-US"/>
              <a:t>Simple</a:t>
            </a:r>
          </a:p>
          <a:p>
            <a:pPr lvl="1"/>
            <a:r>
              <a:rPr lang="en-US"/>
              <a:t>Cross platform</a:t>
            </a:r>
          </a:p>
          <a:p>
            <a:pPr lvl="2"/>
            <a:r>
              <a:rPr lang="en-US" b="1"/>
              <a:t>Compilers! </a:t>
            </a:r>
            <a:r>
              <a:rPr lang="en-US"/>
              <a:t>Source Code → Assembly</a:t>
            </a:r>
          </a:p>
          <a:p>
            <a:r>
              <a:rPr lang="en-US"/>
              <a:t>Learn to love it in </a:t>
            </a:r>
            <a:r>
              <a:rPr lang="en-US" b="1">
                <a:solidFill>
                  <a:srgbClr val="D73A48"/>
                </a:solidFill>
              </a:rPr>
              <a:t>CS107</a:t>
            </a:r>
            <a:r>
              <a:rPr lang="en-US"/>
              <a:t>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4757A5-FA09-DA60-A19C-E23E753A1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Invention of 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BE1D36-B31B-437B-C349-92E366C8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0" y="1541417"/>
            <a:ext cx="4991100" cy="323343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1500F1-15E9-1D2F-3363-9DE20BA655E5}"/>
              </a:ext>
            </a:extLst>
          </p:cNvPr>
          <p:cNvSpPr txBox="1"/>
          <p:nvPr/>
        </p:nvSpPr>
        <p:spPr>
          <a:xfrm>
            <a:off x="6877050" y="5029200"/>
            <a:ext cx="4991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Dennis Ritchie (left), alongside Ken Thompson (right)</a:t>
            </a:r>
          </a:p>
        </p:txBody>
      </p:sp>
    </p:spTree>
    <p:extLst>
      <p:ext uri="{BB962C8B-B14F-4D97-AF65-F5344CB8AC3E}">
        <p14:creationId xmlns:p14="http://schemas.microsoft.com/office/powerpoint/2010/main" val="102701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FD254E4-AA0A-94C2-16A1-52B88815B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 was popular because it was simple</a:t>
            </a:r>
          </a:p>
          <a:p>
            <a:pPr lvl="1"/>
            <a:r>
              <a:rPr lang="en-US" i="1">
                <a:ea typeface="EmbedMenlo" panose="020B0609030804020204" pitchFamily="49" charset="0"/>
                <a:cs typeface="EmbedMenlo" panose="020B0609030804020204" pitchFamily="49" charset="0"/>
              </a:rPr>
              <a:t>“</a:t>
            </a:r>
            <a:r>
              <a:rPr lang="en-US" i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W</a:t>
            </a:r>
            <a:r>
              <a:rPr lang="en-US" b="0" i="1">
                <a:solidFill>
                  <a:srgbClr val="242424"/>
                </a:solidFill>
                <a:effectLst/>
                <a:ea typeface="EmbedMenlo" panose="020B0609030804020204" pitchFamily="49" charset="0"/>
                <a:cs typeface="EmbedMenlo" panose="020B0609030804020204" pitchFamily="49" charset="0"/>
              </a:rPr>
              <a:t>hen I read C I know what the output Assembly is going to look lik</a:t>
            </a:r>
            <a:r>
              <a:rPr lang="en-US" i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e” </a:t>
            </a:r>
          </a:p>
          <a:p>
            <a:pPr marL="465137" lvl="1" indent="0">
              <a:buNone/>
            </a:pPr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	—Linus Torvalds, creator of Linux</a:t>
            </a:r>
          </a:p>
          <a:p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However, C has some weaknesses: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No </a:t>
            </a:r>
            <a:r>
              <a:rPr lang="en-US" b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objects</a:t>
            </a:r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or classes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Difficult to write </a:t>
            </a:r>
            <a:r>
              <a:rPr lang="en-US" b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generic or templated</a:t>
            </a:r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code</a:t>
            </a:r>
          </a:p>
          <a:p>
            <a:pPr lvl="1"/>
            <a:r>
              <a:rPr lang="en-US" b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Tedious</a:t>
            </a:r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 to write large programs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41BD71-380E-C33C-E8CD-45DD2C6F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Invention of C</a:t>
            </a:r>
          </a:p>
        </p:txBody>
      </p:sp>
    </p:spTree>
    <p:extLst>
      <p:ext uri="{BB962C8B-B14F-4D97-AF65-F5344CB8AC3E}">
        <p14:creationId xmlns:p14="http://schemas.microsoft.com/office/powerpoint/2010/main" val="206023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5A639-E2D2-927A-EB5C-B96E5AED3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831346-B276-AF4A-F2E1-81D135256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00" y="1541417"/>
            <a:ext cx="11404598" cy="4781006"/>
          </a:xfrm>
        </p:spPr>
        <p:txBody>
          <a:bodyPr/>
          <a:lstStyle/>
          <a:p>
            <a:r>
              <a:rPr lang="en-US"/>
              <a:t>In 1983, the beginnings of C++ were created by Danish computer scientist Bjarne </a:t>
            </a:r>
            <a:r>
              <a:rPr lang="en-US" err="1"/>
              <a:t>Stroustrup</a:t>
            </a:r>
            <a:endParaRPr lang="en-US"/>
          </a:p>
          <a:p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He wanted a language that was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Fast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Simple to use</a:t>
            </a:r>
          </a:p>
          <a:p>
            <a:pPr lvl="1"/>
            <a:r>
              <a:rPr lang="en-US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Cross-platform</a:t>
            </a:r>
          </a:p>
          <a:p>
            <a:pPr lvl="1"/>
            <a:r>
              <a:rPr lang="en-US" b="1">
                <a:solidFill>
                  <a:srgbClr val="242424"/>
                </a:solidFill>
                <a:ea typeface="EmbedMenlo" panose="020B0609030804020204" pitchFamily="49" charset="0"/>
                <a:cs typeface="EmbedMenlo" panose="020B0609030804020204" pitchFamily="49" charset="0"/>
              </a:rPr>
              <a:t>Had high level features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720D5A-3326-4386-BC24-0DA6801A5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History: Welcome to C++!</a:t>
            </a:r>
          </a:p>
        </p:txBody>
      </p:sp>
      <p:pic>
        <p:nvPicPr>
          <p:cNvPr id="1026" name="Picture 2" descr="Bjarne Stroustrup, and Programmers With Class - Simple Talk">
            <a:extLst>
              <a:ext uri="{FF2B5EF4-FFF2-40B4-BE49-F238E27FC236}">
                <a16:creationId xmlns:a16="http://schemas.microsoft.com/office/drawing/2014/main" id="{1850033C-9339-99A0-D53F-7F60DDF8E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2246224"/>
            <a:ext cx="5568948" cy="371727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F52D8-E599-9397-F817-DC0756B66D46}"/>
              </a:ext>
            </a:extLst>
          </p:cNvPr>
          <p:cNvSpPr txBox="1"/>
          <p:nvPr/>
        </p:nvSpPr>
        <p:spPr>
          <a:xfrm>
            <a:off x="6229352" y="6132554"/>
            <a:ext cx="556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Bjarne </a:t>
            </a:r>
            <a:r>
              <a:rPr lang="en-US" err="1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Stroustrup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the man himself </a:t>
            </a:r>
            <a:r>
              <a:rPr lang="en-US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sym typeface="Wingdings" pitchFamily="2" charset="2"/>
              </a:rPr>
              <a:t></a:t>
            </a:r>
            <a:endParaRPr lang="en-US"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05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65E29A8-E118-9B51-9835-59441DB87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Express ideas and intent directly in code.</a:t>
            </a:r>
          </a:p>
          <a:p>
            <a:r>
              <a:rPr lang="en-US"/>
              <a:t>Enforce safety at compile time whenever possible.</a:t>
            </a:r>
          </a:p>
          <a:p>
            <a:r>
              <a:rPr lang="en-US"/>
              <a:t>Do not waste time or space. </a:t>
            </a:r>
          </a:p>
          <a:p>
            <a:r>
              <a:rPr lang="en-US"/>
              <a:t>Compartmentalize messy constructs.</a:t>
            </a:r>
          </a:p>
          <a:p>
            <a:r>
              <a:rPr lang="en-US"/>
              <a:t>Allow the programmer full control, responsibility, and choice.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733841-C01A-28F8-D2D8-A3C17A0C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Design Philosophy</a:t>
            </a:r>
          </a:p>
        </p:txBody>
      </p:sp>
    </p:spTree>
    <p:extLst>
      <p:ext uri="{BB962C8B-B14F-4D97-AF65-F5344CB8AC3E}">
        <p14:creationId xmlns:p14="http://schemas.microsoft.com/office/powerpoint/2010/main" val="34138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BE7073-E503-5A8C-ED32-F25B18F03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2826844"/>
            <a:ext cx="11404600" cy="766989"/>
          </a:xfrm>
        </p:spPr>
        <p:txBody>
          <a:bodyPr/>
          <a:lstStyle/>
          <a:p>
            <a:r>
              <a:rPr lang="en-US" b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"Code should be elegant </a:t>
            </a:r>
            <a:r>
              <a:rPr lang="en-US" b="1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and</a:t>
            </a:r>
            <a:r>
              <a:rPr lang="en-US" b="0">
                <a:solidFill>
                  <a:srgbClr val="000000"/>
                </a:solidFill>
                <a:effectLst/>
                <a:latin typeface="Century Schoolbook" panose="02040604050505020304" pitchFamily="18" charset="0"/>
              </a:rPr>
              <a:t> efficient; I hate to have to choose between those"</a:t>
            </a:r>
            <a:endParaRPr lang="en-US" b="0">
              <a:latin typeface="Century Schoolbook" panose="020406040505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FEFABC5-A58D-7B9F-9E80-050FD8CE4D91}"/>
              </a:ext>
            </a:extLst>
          </p:cNvPr>
          <p:cNvSpPr txBox="1">
            <a:spLocks/>
          </p:cNvSpPr>
          <p:nvPr/>
        </p:nvSpPr>
        <p:spPr>
          <a:xfrm>
            <a:off x="393700" y="3966102"/>
            <a:ext cx="11404600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pPr algn="r"/>
            <a:r>
              <a:rPr lang="en-US" b="0" i="0">
                <a:effectLst/>
                <a:latin typeface="Century Schoolbook" panose="02040604050505020304" pitchFamily="18" charset="0"/>
              </a:rPr>
              <a:t>—Bjarne </a:t>
            </a:r>
            <a:r>
              <a:rPr lang="en-US" b="0" i="0" err="1">
                <a:effectLst/>
                <a:latin typeface="Century Schoolbook" panose="02040604050505020304" pitchFamily="18" charset="0"/>
              </a:rPr>
              <a:t>Stroustrup</a:t>
            </a:r>
            <a:endParaRPr lang="en-US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793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0DA74-9C1D-385F-5134-CF911D5C6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2EAA4C-21C9-ABBE-714D-C324E7DC4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Readable</a:t>
            </a:r>
          </a:p>
          <a:p>
            <a:r>
              <a:rPr lang="en-US" dirty="0"/>
              <a:t>Safety</a:t>
            </a:r>
          </a:p>
          <a:p>
            <a:r>
              <a:rPr lang="en-US" dirty="0"/>
              <a:t>Efficiency</a:t>
            </a:r>
          </a:p>
          <a:p>
            <a:r>
              <a:rPr lang="en-US" dirty="0"/>
              <a:t>Abstraction</a:t>
            </a:r>
          </a:p>
          <a:p>
            <a:r>
              <a:rPr lang="en-US" dirty="0"/>
              <a:t>Programmer Choice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62D06F-85EF-11BF-F6FE-6C6FD8DDF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Design Philosophy (Summarized)</a:t>
            </a:r>
          </a:p>
        </p:txBody>
      </p:sp>
    </p:spTree>
    <p:extLst>
      <p:ext uri="{BB962C8B-B14F-4D97-AF65-F5344CB8AC3E}">
        <p14:creationId xmlns:p14="http://schemas.microsoft.com/office/powerpoint/2010/main" val="1754951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5141B-A3C8-4E99-47F6-6235DB240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E6163-1CF9-F1B0-33B9-A487E6E92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24BF8-0064-4E36-5EE7-DAB15B693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stdio.h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stdlib.h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b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argc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16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argv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1600" b="0" err="1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asm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".LC0: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".string 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\"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Hello, world!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\"\n\t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"main: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"push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rbp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rbp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rsp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"sub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rsp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16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DWORD PTR [rbp-4],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QWORD PTR [rbp-16],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rsi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"mov </a:t>
            </a:r>
            <a:r>
              <a:rPr lang="en-US" sz="16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edi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OFFSET FLAT:.LC0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16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		"call puts</a:t>
            </a:r>
            <a:r>
              <a:rPr lang="en-US" sz="16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\n\t</a:t>
            </a:r>
            <a:r>
              <a:rPr lang="en-US" sz="16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16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EXIT_SUCCESS</a:t>
            </a: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184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ACF13-EBB2-C3AE-FC71-7EE358CE2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2A63-5C09-BDB5-6BB0-58409C98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A1080-1CAA-01AB-30F8-03BA5BA6E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stdio.h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 err="1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stdlib.h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argc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char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800" b="0" err="1">
                <a:solidFill>
                  <a:srgbClr val="E3620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argv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 {</a:t>
            </a:r>
          </a:p>
          <a:p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</a:t>
            </a:r>
            <a:r>
              <a:rPr lang="en-US" sz="28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printf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%s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, 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"Hello, world!</a:t>
            </a:r>
            <a:r>
              <a:rPr lang="en-US" sz="28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\n</a:t>
            </a:r>
            <a:r>
              <a:rPr lang="en-US" sz="28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"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8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// ^a C function!</a:t>
            </a:r>
            <a:endParaRPr lang="en-US" sz="28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8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8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EXIT_SUCCESS</a:t>
            </a:r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8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9558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20BAA-842F-AE18-54BB-A2346AC23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AD220-0EE5-F7DF-DC65-4D50B5EF2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valid C++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65CBB-3E26-38A6-EA04-87C167DFA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&lt;iostream&gt;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#include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&lt;string&gt;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b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</a:b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int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main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() {</a:t>
            </a: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auto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str </a:t>
            </a:r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=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std::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make_unique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&lt;std::string&gt;("</a:t>
            </a:r>
            <a:r>
              <a:rPr lang="en-US" sz="2300" b="0">
                <a:solidFill>
                  <a:srgbClr val="032F62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Hello World!"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);</a:t>
            </a:r>
          </a:p>
          <a:p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err="1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cout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*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str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&lt;&lt;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std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::</a:t>
            </a:r>
            <a:r>
              <a:rPr lang="en-US" sz="2300" b="0" err="1">
                <a:solidFill>
                  <a:srgbClr val="6F42C1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endl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D73A49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	return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</a:t>
            </a:r>
            <a:r>
              <a:rPr lang="en-US" sz="2300" b="0">
                <a:solidFill>
                  <a:srgbClr val="005CC5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0</a:t>
            </a:r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;</a:t>
            </a:r>
          </a:p>
          <a:p>
            <a:r>
              <a:rPr lang="en-US" sz="2300" b="0">
                <a:solidFill>
                  <a:srgbClr val="24292E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}</a:t>
            </a:r>
          </a:p>
          <a:p>
            <a:endParaRPr lang="en-US" sz="2300">
              <a:solidFill>
                <a:srgbClr val="24292E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r>
              <a:rPr lang="en-US" sz="2300" b="0">
                <a:solidFill>
                  <a:srgbClr val="6A737D"/>
                </a:solidFill>
                <a:effectLst/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// Prints "Hello World!"</a:t>
            </a:r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  <a:p>
            <a:endParaRPr lang="en-US" sz="2300" b="0">
              <a:solidFill>
                <a:srgbClr val="24292E"/>
              </a:solidFill>
              <a:effectLst/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A2B187-0305-5E82-D175-E417491830BD}"/>
              </a:ext>
            </a:extLst>
          </p:cNvPr>
          <p:cNvGrpSpPr/>
          <p:nvPr/>
        </p:nvGrpSpPr>
        <p:grpSpPr>
          <a:xfrm>
            <a:off x="5824330" y="1424864"/>
            <a:ext cx="3061252" cy="2312249"/>
            <a:chOff x="5824330" y="1424864"/>
            <a:chExt cx="3061252" cy="23122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3FE27DE-99CF-823E-AABA-2B1C1393136F}"/>
                </a:ext>
              </a:extLst>
            </p:cNvPr>
            <p:cNvSpPr/>
            <p:nvPr/>
          </p:nvSpPr>
          <p:spPr>
            <a:xfrm>
              <a:off x="5824330" y="3409122"/>
              <a:ext cx="2345635" cy="327991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4A6EA72-E09E-943B-010A-4158C62C17A2}"/>
                </a:ext>
              </a:extLst>
            </p:cNvPr>
            <p:cNvCxnSpPr>
              <a:stCxn id="4" idx="0"/>
            </p:cNvCxnSpPr>
            <p:nvPr/>
          </p:nvCxnSpPr>
          <p:spPr>
            <a:xfrm flipV="1">
              <a:off x="6997148" y="2385391"/>
              <a:ext cx="397565" cy="1023731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92A7AA14-0DED-A808-0CED-8D11EFACC6B8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1424864"/>
              <a:ext cx="2789582" cy="89732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Templates!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AE21EB3-3CAC-204E-2E5A-0EBAE9130BB4}"/>
              </a:ext>
            </a:extLst>
          </p:cNvPr>
          <p:cNvGrpSpPr/>
          <p:nvPr/>
        </p:nvGrpSpPr>
        <p:grpSpPr>
          <a:xfrm>
            <a:off x="1411941" y="1830702"/>
            <a:ext cx="4412390" cy="1901809"/>
            <a:chOff x="1411941" y="1830702"/>
            <a:chExt cx="4412390" cy="19018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F0334D-F5DD-E1D7-4760-C4DC73DC9B1F}"/>
                </a:ext>
              </a:extLst>
            </p:cNvPr>
            <p:cNvSpPr/>
            <p:nvPr/>
          </p:nvSpPr>
          <p:spPr>
            <a:xfrm>
              <a:off x="2823883" y="3404520"/>
              <a:ext cx="3000448" cy="327991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6CEFC30-7DD9-0A53-55D4-E8C4485E4A72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3738282" y="2635624"/>
              <a:ext cx="585825" cy="768896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F865FAE2-CB6E-AE6A-0A11-8DCEBE275863}"/>
                </a:ext>
              </a:extLst>
            </p:cNvPr>
            <p:cNvSpPr txBox="1">
              <a:spLocks/>
            </p:cNvSpPr>
            <p:nvPr/>
          </p:nvSpPr>
          <p:spPr>
            <a:xfrm>
              <a:off x="1411941" y="1830702"/>
              <a:ext cx="3814872" cy="76889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Smart Pointers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9A6656-C650-FC0C-3985-3CFE9657D1B1}"/>
              </a:ext>
            </a:extLst>
          </p:cNvPr>
          <p:cNvGrpSpPr/>
          <p:nvPr/>
        </p:nvGrpSpPr>
        <p:grpSpPr>
          <a:xfrm>
            <a:off x="925690" y="3843081"/>
            <a:ext cx="4205110" cy="1566623"/>
            <a:chOff x="925690" y="3843081"/>
            <a:chExt cx="4205110" cy="15666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CD3A4B-2A41-71A2-718D-E55C035C502C}"/>
                </a:ext>
              </a:extLst>
            </p:cNvPr>
            <p:cNvSpPr/>
            <p:nvPr/>
          </p:nvSpPr>
          <p:spPr>
            <a:xfrm>
              <a:off x="925690" y="3843081"/>
              <a:ext cx="1898193" cy="327991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EE9C02B-3B46-F9BD-6889-E0619468372D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>
              <a:off x="1874787" y="4171072"/>
              <a:ext cx="1163053" cy="878448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7FBBADE9-F026-4FC7-22D9-CABAFC2E544C}"/>
                </a:ext>
              </a:extLst>
            </p:cNvPr>
            <p:cNvSpPr txBox="1">
              <a:spLocks/>
            </p:cNvSpPr>
            <p:nvPr/>
          </p:nvSpPr>
          <p:spPr>
            <a:xfrm>
              <a:off x="3037840" y="4640808"/>
              <a:ext cx="2092960" cy="76889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Streams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CA9BBD-F454-BF19-6C94-F07B35095FEC}"/>
              </a:ext>
            </a:extLst>
          </p:cNvPr>
          <p:cNvGrpSpPr/>
          <p:nvPr/>
        </p:nvGrpSpPr>
        <p:grpSpPr>
          <a:xfrm>
            <a:off x="4084320" y="3843080"/>
            <a:ext cx="6518366" cy="1567365"/>
            <a:chOff x="4084320" y="3843080"/>
            <a:chExt cx="6518366" cy="15673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A9D4813-AFA0-6AB4-4B0C-64FA50D0CBA4}"/>
                </a:ext>
              </a:extLst>
            </p:cNvPr>
            <p:cNvSpPr/>
            <p:nvPr/>
          </p:nvSpPr>
          <p:spPr>
            <a:xfrm>
              <a:off x="4084320" y="3843080"/>
              <a:ext cx="713526" cy="327991"/>
            </a:xfrm>
            <a:prstGeom prst="rect">
              <a:avLst/>
            </a:prstGeom>
            <a:noFill/>
            <a:ln w="508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6BC4362-63B2-D011-6F70-807107E04807}"/>
                </a:ext>
              </a:extLst>
            </p:cNvPr>
            <p:cNvCxnSpPr>
              <a:cxnSpLocks/>
              <a:stCxn id="18" idx="3"/>
            </p:cNvCxnSpPr>
            <p:nvPr/>
          </p:nvCxnSpPr>
          <p:spPr>
            <a:xfrm>
              <a:off x="4797846" y="4007076"/>
              <a:ext cx="1298154" cy="633731"/>
            </a:xfrm>
            <a:prstGeom prst="straightConnector1">
              <a:avLst/>
            </a:prstGeom>
            <a:ln w="76200"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ontent Placeholder 2">
              <a:extLst>
                <a:ext uri="{FF2B5EF4-FFF2-40B4-BE49-F238E27FC236}">
                  <a16:creationId xmlns:a16="http://schemas.microsoft.com/office/drawing/2014/main" id="{497C7C0A-D215-383D-4794-CF2BED54257A}"/>
                </a:ext>
              </a:extLst>
            </p:cNvPr>
            <p:cNvSpPr txBox="1">
              <a:spLocks/>
            </p:cNvSpPr>
            <p:nvPr/>
          </p:nvSpPr>
          <p:spPr>
            <a:xfrm>
              <a:off x="5681980" y="4641549"/>
              <a:ext cx="4920706" cy="76889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lIns="228600" tIns="228600" rIns="228600" bIns="228600" rtlCol="0" anchor="ctr">
              <a:noAutofit/>
            </a:bodyPr>
            <a:lstStyle>
              <a:lvl1pPr marL="12700" indent="0" algn="l" defTabSz="4572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None/>
                <a:tabLst/>
                <a:defRPr sz="26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803275" indent="-3381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70000" indent="-350838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22438" indent="-3492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76463" indent="-3365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tabLst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>
                  <a:highlight>
                    <a:srgbClr val="FFFFFF"/>
                  </a:highlight>
                  <a:latin typeface="EmbedMenlo" panose="020B0609030804020204" pitchFamily="49" charset="0"/>
                  <a:ea typeface="EmbedMenlo" panose="020B0609030804020204" pitchFamily="49" charset="0"/>
                  <a:cs typeface="EmbedMenlo" panose="020B0609030804020204" pitchFamily="49" charset="0"/>
                </a:rPr>
                <a:t>Operator Overloading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82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1744124-7B8E-D2B1-8594-C3AB8A61DC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232728"/>
              </p:ext>
            </p:extLst>
          </p:nvPr>
        </p:nvGraphicFramePr>
        <p:xfrm>
          <a:off x="1760133" y="1371599"/>
          <a:ext cx="8041308" cy="513763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075044">
                  <a:extLst>
                    <a:ext uri="{9D8B030D-6E8A-4147-A177-3AD203B41FA5}">
                      <a16:colId xmlns:a16="http://schemas.microsoft.com/office/drawing/2014/main" val="959474837"/>
                    </a:ext>
                  </a:extLst>
                </a:gridCol>
                <a:gridCol w="3966264">
                  <a:extLst>
                    <a:ext uri="{9D8B030D-6E8A-4147-A177-3AD203B41FA5}">
                      <a16:colId xmlns:a16="http://schemas.microsoft.com/office/drawing/2014/main" val="343562362"/>
                    </a:ext>
                  </a:extLst>
                </a:gridCol>
              </a:tblGrid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0"/>
                        <a:t>Welcome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Types &amp; Structs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121292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Initialization &amp; References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Streams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6058340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Containers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Iterators &amp; Pointers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9554175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Classes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Advanced Classes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3887812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Templates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Advanced Templates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1968102"/>
                  </a:ext>
                </a:extLst>
              </a:tr>
              <a:tr h="6190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Functions &amp; Lambdas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Operator Overloading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1643408"/>
                  </a:ext>
                </a:extLst>
              </a:tr>
              <a:tr h="711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Special Member Functions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Move Semantics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7825411"/>
                  </a:ext>
                </a:extLst>
              </a:tr>
              <a:tr h="7115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std::optional and Type Safety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RAII, Smart Pointers, C++ Projects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519300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937C9EA7-09D5-F912-1466-82AC9D525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99" y="471710"/>
            <a:ext cx="11404600" cy="766989"/>
          </a:xfrm>
        </p:spPr>
        <p:txBody>
          <a:bodyPr/>
          <a:lstStyle/>
          <a:p>
            <a:r>
              <a:rPr lang="en-US"/>
              <a:t>Topics We’ll Cover</a:t>
            </a:r>
          </a:p>
        </p:txBody>
      </p:sp>
    </p:spTree>
    <p:extLst>
      <p:ext uri="{BB962C8B-B14F-4D97-AF65-F5344CB8AC3E}">
        <p14:creationId xmlns:p14="http://schemas.microsoft.com/office/powerpoint/2010/main" val="1493141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taking a selfie in front of a town&#10;&#10;Description automatically generated">
            <a:extLst>
              <a:ext uri="{FF2B5EF4-FFF2-40B4-BE49-F238E27FC236}">
                <a16:creationId xmlns:a16="http://schemas.microsoft.com/office/drawing/2014/main" id="{AC297CE2-C22F-7617-9B69-E255B30EB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03767" y="1339850"/>
            <a:ext cx="5571066" cy="4178299"/>
          </a:xfrm>
          <a:prstGeom prst="rect">
            <a:avLst/>
          </a:prstGeom>
        </p:spPr>
      </p:pic>
      <p:pic>
        <p:nvPicPr>
          <p:cNvPr id="3" name="Picture 2" descr="A person standing on a beach with his arms crossed&#10;&#10;Description automatically generated">
            <a:extLst>
              <a:ext uri="{FF2B5EF4-FFF2-40B4-BE49-F238E27FC236}">
                <a16:creationId xmlns:a16="http://schemas.microsoft.com/office/drawing/2014/main" id="{4971189D-7139-5AF3-B4DD-E1DDE2974C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649" t="28461" r="27567" b="34825"/>
          <a:stretch/>
        </p:blipFill>
        <p:spPr>
          <a:xfrm>
            <a:off x="6411242" y="643467"/>
            <a:ext cx="49829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2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B0C51-F3FA-E1C0-1A7D-A37FAB419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take CS106L?</a:t>
            </a:r>
          </a:p>
        </p:txBody>
      </p:sp>
    </p:spTree>
    <p:extLst>
      <p:ext uri="{BB962C8B-B14F-4D97-AF65-F5344CB8AC3E}">
        <p14:creationId xmlns:p14="http://schemas.microsoft.com/office/powerpoint/2010/main" val="706713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A9E3-17F5-21D7-B9F1-BB59B05E5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Classes </a:t>
            </a:r>
            <a:r>
              <a:rPr lang="en-US" sz="1800" dirty="0"/>
              <a:t>(e.g. CS106B)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2CBFA-A28A-96CA-930A-F9F77F6AB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Focus on </a:t>
            </a:r>
            <a:r>
              <a:rPr lang="en-US" b="1" dirty="0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concepts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like abstractions, recursion, pointers etc.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Bare minimum 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C++ in order to use these concepts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Heavy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time commitment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67BE5-99B2-989F-2784-4ADA8089E42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Focus is on </a:t>
            </a:r>
            <a:r>
              <a:rPr lang="en-US" b="1" dirty="0">
                <a:solidFill>
                  <a:schemeClr val="accent3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code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: what makes it good, what powerful and elegant code looks like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The real deal: No Stanford libraries, only STL: understand </a:t>
            </a:r>
            <a:r>
              <a:rPr lang="en-US" b="1" dirty="0">
                <a:solidFill>
                  <a:schemeClr val="accent3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how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and </a:t>
            </a:r>
            <a:r>
              <a:rPr lang="en-US" b="1" dirty="0">
                <a:solidFill>
                  <a:schemeClr val="accent3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why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C++ was made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Relaxed </a:t>
            </a:r>
            <a:r>
              <a:rPr lang="en-US" b="1" dirty="0">
                <a:solidFill>
                  <a:schemeClr val="accent3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1 unit</a:t>
            </a:r>
            <a:r>
              <a:rPr lang="en-US" dirty="0"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 class!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7015BB-CEFB-3662-40E7-5AEAD731F0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r"/>
            <a:r>
              <a:rPr lang="en-US"/>
              <a:t>CS106L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0A7A76-54ED-42CF-193C-5D55715A1E8C}"/>
              </a:ext>
            </a:extLst>
          </p:cNvPr>
          <p:cNvSpPr txBox="1">
            <a:spLocks/>
          </p:cNvSpPr>
          <p:nvPr/>
        </p:nvSpPr>
        <p:spPr>
          <a:xfrm>
            <a:off x="5683249" y="630736"/>
            <a:ext cx="825501" cy="766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pPr algn="ctr"/>
            <a:r>
              <a:rPr lang="en-US"/>
              <a:t>vs.</a:t>
            </a:r>
          </a:p>
        </p:txBody>
      </p:sp>
    </p:spTree>
    <p:extLst>
      <p:ext uri="{BB962C8B-B14F-4D97-AF65-F5344CB8AC3E}">
        <p14:creationId xmlns:p14="http://schemas.microsoft.com/office/powerpoint/2010/main" val="2209793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8D9486-72BC-83F3-89FB-9CD826C6A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one of Stanford’s classes</a:t>
            </a:r>
          </a:p>
          <a:p>
            <a:pPr lvl="1"/>
            <a:r>
              <a:rPr lang="en-US" b="1" dirty="0"/>
              <a:t>CS 111: </a:t>
            </a:r>
            <a:r>
              <a:rPr lang="en-US" dirty="0"/>
              <a:t>Operating Systems Principles</a:t>
            </a:r>
          </a:p>
          <a:p>
            <a:pPr lvl="1"/>
            <a:r>
              <a:rPr lang="en-US" b="1" i="0" dirty="0">
                <a:solidFill>
                  <a:srgbClr val="000000"/>
                </a:solidFill>
                <a:effectLst/>
              </a:rPr>
              <a:t>CME 213: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Introduction to parallel computing using MPI,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openMP</a:t>
            </a:r>
            <a:r>
              <a:rPr lang="en-US" b="0" i="0" dirty="0">
                <a:solidFill>
                  <a:srgbClr val="000000"/>
                </a:solidFill>
                <a:effectLst/>
              </a:rPr>
              <a:t>, and CUDA</a:t>
            </a:r>
            <a:endParaRPr lang="en-US" dirty="0"/>
          </a:p>
          <a:p>
            <a:pPr lvl="1"/>
            <a:r>
              <a:rPr lang="en-US" b="1" dirty="0"/>
              <a:t>CS 143: </a:t>
            </a:r>
            <a:r>
              <a:rPr lang="en-US" dirty="0"/>
              <a:t>Compilers</a:t>
            </a:r>
          </a:p>
          <a:p>
            <a:pPr lvl="1"/>
            <a:r>
              <a:rPr lang="en-US" b="1" dirty="0"/>
              <a:t>CS 144: </a:t>
            </a:r>
            <a:r>
              <a:rPr lang="en-US" dirty="0"/>
              <a:t>Introduction to Computer Networking</a:t>
            </a:r>
          </a:p>
          <a:p>
            <a:pPr lvl="1"/>
            <a:r>
              <a:rPr lang="en-US" b="1" dirty="0"/>
              <a:t>CS 248A: </a:t>
            </a:r>
            <a:r>
              <a:rPr lang="en-US" b="0" i="0" dirty="0">
                <a:solidFill>
                  <a:srgbClr val="000000"/>
                </a:solidFill>
                <a:effectLst/>
              </a:rPr>
              <a:t>Computer Graphics: Rendering, Geometry, and Image Manipulation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MUSIC</a:t>
            </a:r>
            <a:r>
              <a:rPr lang="en-US" b="1" i="0" dirty="0">
                <a:solidFill>
                  <a:srgbClr val="000000"/>
                </a:solidFill>
                <a:effectLst/>
              </a:rPr>
              <a:t> 256A:</a:t>
            </a:r>
            <a:r>
              <a:rPr lang="en-US" b="0" i="0" dirty="0">
                <a:solidFill>
                  <a:srgbClr val="000000"/>
                </a:solidFill>
                <a:effectLst/>
              </a:rPr>
              <a:t> Music, Computing, Design: The Art of Design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…and more!</a:t>
            </a:r>
          </a:p>
          <a:p>
            <a:r>
              <a:rPr lang="en-US" dirty="0">
                <a:solidFill>
                  <a:srgbClr val="000000"/>
                </a:solidFill>
              </a:rPr>
              <a:t>And in real life!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lvl="1"/>
            <a:endParaRPr lang="en-US" b="0" i="0" dirty="0">
              <a:solidFill>
                <a:srgbClr val="000000"/>
              </a:solidFill>
              <a:effectLst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38C89D-F84C-37C1-0A0C-70031633B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will probably use C++…</a:t>
            </a:r>
          </a:p>
        </p:txBody>
      </p:sp>
    </p:spTree>
    <p:extLst>
      <p:ext uri="{BB962C8B-B14F-4D97-AF65-F5344CB8AC3E}">
        <p14:creationId xmlns:p14="http://schemas.microsoft.com/office/powerpoint/2010/main" val="19664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jarne Stroustrup - Wikipedia">
            <a:extLst>
              <a:ext uri="{FF2B5EF4-FFF2-40B4-BE49-F238E27FC236}">
                <a16:creationId xmlns:a16="http://schemas.microsoft.com/office/drawing/2014/main" id="{DB799C12-CDBB-5904-78DD-AEC0260D2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335" y="687084"/>
            <a:ext cx="5023329" cy="436987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B78FD6-0F89-8245-B63B-2544A9E9D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0" y="5076833"/>
            <a:ext cx="11404600" cy="1459768"/>
          </a:xfrm>
        </p:spPr>
        <p:txBody>
          <a:bodyPr/>
          <a:lstStyle/>
          <a:p>
            <a:r>
              <a:rPr lang="en-US" b="0">
                <a:latin typeface="Century Schoolbook" panose="02040604050505020304" pitchFamily="18" charset="0"/>
              </a:rPr>
              <a:t>“Nobody should call themselves a professional if they only know one language” </a:t>
            </a:r>
            <a:r>
              <a:rPr lang="en-US" b="0" i="0">
                <a:effectLst/>
                <a:latin typeface="Century Schoolbook" panose="02040604050505020304" pitchFamily="18" charset="0"/>
              </a:rPr>
              <a:t>—Bjarne </a:t>
            </a:r>
            <a:r>
              <a:rPr lang="en-US" b="0" i="0" err="1">
                <a:effectLst/>
                <a:latin typeface="Century Schoolbook" panose="02040604050505020304" pitchFamily="18" charset="0"/>
              </a:rPr>
              <a:t>Stroustrup</a:t>
            </a:r>
            <a:endParaRPr lang="en-US" b="0">
              <a:latin typeface="Century Schoolbook" panose="02040604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232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6B2286-6564-3440-E1C7-FC88C2718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Am I using objects the way they’re meant to be used?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Type checking, type safety</a:t>
            </a:r>
          </a:p>
          <a:p>
            <a:r>
              <a:rPr lang="en-US"/>
              <a:t>Am I using memory efficiently?</a:t>
            </a:r>
          </a:p>
          <a:p>
            <a:pPr lvl="1"/>
            <a:r>
              <a:rPr lang="en-US">
                <a:solidFill>
                  <a:schemeClr val="bg1">
                    <a:lumMod val="50000"/>
                  </a:schemeClr>
                </a:solidFill>
              </a:rPr>
              <a:t>Reference/copy semantics, move semantics</a:t>
            </a:r>
          </a:p>
          <a:p>
            <a:r>
              <a:rPr lang="en-US"/>
              <a:t>Am I </a:t>
            </a:r>
            <a:r>
              <a:rPr lang="en-US" err="1"/>
              <a:t>modifiying</a:t>
            </a:r>
            <a:r>
              <a:rPr lang="en-US"/>
              <a:t> something I’m not supposed to?</a:t>
            </a:r>
          </a:p>
          <a:p>
            <a:pPr lvl="1"/>
            <a:r>
              <a:rPr lang="en-US">
                <a:solidFill>
                  <a:srgbClr val="D73A48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</a:rPr>
              <a:t>const</a:t>
            </a:r>
            <a:r>
              <a:rPr lang="en-US">
                <a:solidFill>
                  <a:schemeClr val="bg1">
                    <a:lumMod val="50000"/>
                  </a:schemeClr>
                </a:solidFill>
              </a:rPr>
              <a:t> and const correctness</a:t>
            </a:r>
          </a:p>
          <a:p>
            <a:r>
              <a:rPr lang="en-US"/>
              <a:t>Other languages relax these restrictions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073B19C-BC0B-AB6A-1D8B-B2DB54450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C++ helps develop good coding hygiene</a:t>
            </a:r>
          </a:p>
        </p:txBody>
      </p:sp>
    </p:spTree>
    <p:extLst>
      <p:ext uri="{BB962C8B-B14F-4D97-AF65-F5344CB8AC3E}">
        <p14:creationId xmlns:p14="http://schemas.microsoft.com/office/powerpoint/2010/main" val="2103612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A4A7C8-3EBE-2972-14FB-C391726C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Magnus vs. 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41E6EC-387E-C05D-9797-2C1B5D96E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24" y="1642441"/>
            <a:ext cx="4165324" cy="4219418"/>
          </a:xfrm>
          <a:prstGeom prst="rect">
            <a:avLst/>
          </a:prstGeom>
        </p:spPr>
      </p:pic>
      <p:pic>
        <p:nvPicPr>
          <p:cNvPr id="3074" name="Picture 2" descr="Magnus Carlsen: 'You need to be very fortunate to be No 1 in fantasy  football' | Magnus Carlsen | The Guardian">
            <a:extLst>
              <a:ext uri="{FF2B5EF4-FFF2-40B4-BE49-F238E27FC236}">
                <a16:creationId xmlns:a16="http://schemas.microsoft.com/office/drawing/2014/main" id="{424B58BF-DFB2-1847-49AF-F26805EFC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51" r="1400"/>
          <a:stretch/>
        </p:blipFill>
        <p:spPr bwMode="auto">
          <a:xfrm>
            <a:off x="7124518" y="2049944"/>
            <a:ext cx="3299791" cy="319543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1D859-A9F9-5D23-0D7A-33EE8601CF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971" r="22177"/>
          <a:stretch/>
        </p:blipFill>
        <p:spPr>
          <a:xfrm>
            <a:off x="1717631" y="2049944"/>
            <a:ext cx="3299791" cy="321904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DAAE7F3-2876-0ED6-C5C3-FCFC2CA43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057" y="630736"/>
            <a:ext cx="2654430" cy="78411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avaScript - Simple English Wikipedia, the free encyclopedia">
            <a:extLst>
              <a:ext uri="{FF2B5EF4-FFF2-40B4-BE49-F238E27FC236}">
                <a16:creationId xmlns:a16="http://schemas.microsoft.com/office/drawing/2014/main" id="{5E31DD6A-576B-2F28-A255-88B1BB84B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764" y="5138810"/>
            <a:ext cx="1603016" cy="160301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ust Language: Pros, Cons, and Learning Guide | by Mohammed Tawfik | Medium">
            <a:extLst>
              <a:ext uri="{FF2B5EF4-FFF2-40B4-BE49-F238E27FC236}">
                <a16:creationId xmlns:a16="http://schemas.microsoft.com/office/drawing/2014/main" id="{8FA7E6C7-FD11-F8D5-FEC8-DC1A8079E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896" y="1650451"/>
            <a:ext cx="2466753" cy="123337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dvantages of C# | CodeGuru.com">
            <a:extLst>
              <a:ext uri="{FF2B5EF4-FFF2-40B4-BE49-F238E27FC236}">
                <a16:creationId xmlns:a16="http://schemas.microsoft.com/office/drawing/2014/main" id="{E642C24E-BAE9-FCA4-F41B-359101257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685" y="3119426"/>
            <a:ext cx="3171175" cy="178378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++ - Free ui icons">
            <a:extLst>
              <a:ext uri="{FF2B5EF4-FFF2-40B4-BE49-F238E27FC236}">
                <a16:creationId xmlns:a16="http://schemas.microsoft.com/office/drawing/2014/main" id="{6D188E2C-F81A-6BAA-2623-D4CE60496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1390" y="2506093"/>
            <a:ext cx="1141566" cy="114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28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8091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079A-F277-62E1-5251-8C02872D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Logistics</a:t>
            </a:r>
          </a:p>
        </p:txBody>
      </p:sp>
    </p:spTree>
    <p:extLst>
      <p:ext uri="{BB962C8B-B14F-4D97-AF65-F5344CB8AC3E}">
        <p14:creationId xmlns:p14="http://schemas.microsoft.com/office/powerpoint/2010/main" val="38502833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2186CE-EFF7-9610-DF30-0BBADE5FA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ea typeface="+mj-ea"/>
                <a:cs typeface="+mj-cs"/>
              </a:rPr>
              <a:t>Asking Questions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1D8B0B-AC46-9A53-61F3-03D9B40A2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 vert="horz" lIns="91440" tIns="45720" rIns="91440" bIns="45720" rtlCol="0">
            <a:normAutofit/>
          </a:bodyPr>
          <a:lstStyle/>
          <a:p>
            <a:pPr marL="12700" indent="-228600"/>
            <a:r>
              <a:rPr lang="en-US" sz="2000"/>
              <a:t>We welcome questions!</a:t>
            </a:r>
          </a:p>
          <a:p>
            <a:pPr marL="12700" indent="-228600"/>
            <a:endParaRPr lang="en-US" sz="2000"/>
          </a:p>
          <a:p>
            <a:pPr marL="12700" indent="-228600"/>
            <a:r>
              <a:rPr lang="en-US" sz="2000"/>
              <a:t>Feel free to raise your hand at </a:t>
            </a:r>
            <a:r>
              <a:rPr lang="en-US" sz="2000" b="1" i="1" u="sng"/>
              <a:t>any time</a:t>
            </a:r>
            <a:r>
              <a:rPr lang="en-US" sz="2000"/>
              <a:t> with a question</a:t>
            </a:r>
          </a:p>
          <a:p>
            <a:pPr marL="12700" indent="-228600"/>
            <a:endParaRPr lang="en-US" sz="2000"/>
          </a:p>
          <a:p>
            <a:pPr marL="12700" indent="-228600"/>
            <a:r>
              <a:rPr lang="en-US" sz="2000"/>
              <a:t>We'll also pause periodically to solicit questions and check understanding</a:t>
            </a:r>
          </a:p>
        </p:txBody>
      </p:sp>
      <p:pic>
        <p:nvPicPr>
          <p:cNvPr id="5" name="Picture 4" descr="A Confused Nick Young. The word meme originated from Richard ...">
            <a:extLst>
              <a:ext uri="{FF2B5EF4-FFF2-40B4-BE49-F238E27FC236}">
                <a16:creationId xmlns:a16="http://schemas.microsoft.com/office/drawing/2014/main" id="{DD96004F-A261-1BAB-9616-20A3CFECF3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139" r="7472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91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1A4647-2C73-C56F-1282-B8147BAE3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Disabled students are a valued and essential part of the Stanford community. We welcome you to our class!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Please work with OAE but also let us know if there's anything we can do to make the course more accessible to you.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Don't be shy about asking for accommodations if problems arise. We're​ very reasonable people and will do whatever we can to help.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243D92-1092-DCCD-095C-A65523B28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Access and Accommodations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176334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961946-F127-69A3-757D-C045053E4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ExtraBold"/>
                <a:cs typeface="Open Sans ExtraBold"/>
              </a:rPr>
              <a:t>Turn to the people next to you and introduce yourselves!</a:t>
            </a:r>
            <a:endParaRPr lang="en-US">
              <a:ea typeface="Open Sans Light"/>
              <a:cs typeface="Open Sans Light"/>
            </a:endParaRPr>
          </a:p>
          <a:p>
            <a:r>
              <a:rPr lang="en-US" b="1">
                <a:ea typeface="Open Sans Light"/>
                <a:cs typeface="Open Sans Light"/>
              </a:rPr>
              <a:t>Potential Conversation Topics: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What's something you're into and not into?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Why do you want to take this class?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A1F046-4B4D-F343-F24A-A3320303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Now you can meet (some of) each other!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2429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459C98-616B-1C01-623E-596952C50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Shame-free zone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Treat your peers and instructors with kindness and respect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Be curious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Communication is key!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Recognized we are all in-process (humility, question posing, avoid perfectionism)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E9F5E52-E666-BFFE-64A9-D7086765D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Community Norms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384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DA748B9-052C-4C4C-2901-F3A391951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We will do everything we can to support you. We want to provide flexibility to the best of our ability!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We want to hear your feedback so we can ensure the class is going as smoothly as possible for everyone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Please communicate with us if any personal circumstances or issues arise! We are here to support you :)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D98161-F690-CF96-2AAF-FD36C118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Guiding Principles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558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4795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893890-B336-B52F-0069-633D42B79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Held </a:t>
            </a:r>
            <a:r>
              <a:rPr lang="en-US" b="1">
                <a:ea typeface="Open Sans ExtraBold"/>
                <a:cs typeface="Open Sans ExtraBold"/>
              </a:rPr>
              <a:t>Tuesdays</a:t>
            </a:r>
            <a:r>
              <a:rPr lang="en-US">
                <a:ea typeface="Open Sans Light"/>
                <a:cs typeface="Open Sans Light"/>
              </a:rPr>
              <a:t> and </a:t>
            </a:r>
            <a:r>
              <a:rPr lang="en-US" b="1">
                <a:ea typeface="Open Sans ExtraBold"/>
                <a:cs typeface="Open Sans ExtraBold"/>
              </a:rPr>
              <a:t>Thursdays</a:t>
            </a:r>
            <a:r>
              <a:rPr lang="en-US">
                <a:ea typeface="Open Sans Light"/>
                <a:cs typeface="Open Sans Light"/>
              </a:rPr>
              <a:t> from 3:00pm – 4:20pm in </a:t>
            </a:r>
            <a:r>
              <a:rPr lang="en-US" dirty="0">
                <a:ea typeface="Open Sans Light"/>
                <a:cs typeface="Open Sans Light"/>
              </a:rPr>
              <a:t>260-113</a:t>
            </a:r>
            <a:endParaRPr lang="en-US">
              <a:ea typeface="Open Sans Light"/>
              <a:cs typeface="Open Sans Light"/>
            </a:endParaRP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Lecture is not recorded.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 b="1">
                <a:ea typeface="Open Sans Light"/>
                <a:cs typeface="Open Sans Light"/>
              </a:rPr>
              <a:t>Attendance is required.</a:t>
            </a:r>
            <a:r>
              <a:rPr lang="en-US">
                <a:ea typeface="Open Sans Light"/>
                <a:cs typeface="Open Sans Light"/>
              </a:rPr>
              <a:t> Short participations quizzes (1-2 questions) will be given at the beginning of lecture starting in week 2. </a:t>
            </a:r>
            <a:r>
              <a:rPr lang="en-US" b="1">
                <a:ea typeface="Open Sans Light"/>
                <a:cs typeface="Open Sans Light"/>
              </a:rPr>
              <a:t>All students are given 2 free absences</a:t>
            </a:r>
            <a:r>
              <a:rPr lang="en-US">
                <a:ea typeface="Open Sans Light"/>
                <a:cs typeface="Open Sans Light"/>
              </a:rPr>
              <a:t>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B95DB6-1EF7-1974-92BA-5CE74B6F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Lecture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30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051939-8CD0-76C0-C60D-F5A324FA9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If you are sick, for the wellbeing of yourself and others </a:t>
            </a:r>
            <a:r>
              <a:rPr lang="en-US" b="1">
                <a:ea typeface="Open Sans ExtraBold"/>
                <a:cs typeface="Open Sans ExtraBold"/>
              </a:rPr>
              <a:t>please stay home</a:t>
            </a:r>
            <a:r>
              <a:rPr lang="en-US">
                <a:ea typeface="Open Sans Light"/>
                <a:cs typeface="Open Sans Light"/>
              </a:rPr>
              <a:t>, take care of yourself, and reach out to us – </a:t>
            </a:r>
            <a:r>
              <a:rPr lang="en-US" b="1">
                <a:ea typeface="Open Sans Light"/>
                <a:cs typeface="Open Sans Light"/>
              </a:rPr>
              <a:t>we never want</a:t>
            </a:r>
            <a:r>
              <a:rPr lang="en-US">
                <a:ea typeface="Open Sans Light"/>
                <a:cs typeface="Open Sans Light"/>
              </a:rPr>
              <a:t> you to feel that you must attend class if you are not feeling well!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Similarly, if you have an emergency or exceptional circumstance, </a:t>
            </a:r>
            <a:r>
              <a:rPr lang="en-US" b="1">
                <a:ea typeface="Open Sans Light"/>
                <a:cs typeface="Open Sans Light"/>
              </a:rPr>
              <a:t>please reach out to us</a:t>
            </a:r>
            <a:r>
              <a:rPr lang="en-US">
                <a:ea typeface="Open Sans Light"/>
                <a:cs typeface="Open Sans Light"/>
              </a:rPr>
              <a:t> so that we can help!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879341-4AFF-6F96-65FB-311B775E8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Illness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66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42D1BE-FB5A-76F6-10B4-7E9C52C91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OH times are TBD and will be in person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These will be settled by week 2 (before the first assignment)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We want to talk to you! Come talk!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Extra OH weeks 9 – 10!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Watch the course website (</a:t>
            </a:r>
            <a:r>
              <a:rPr lang="en-US">
                <a:ea typeface="Open Sans Light"/>
                <a:cs typeface="Open Sans Light"/>
                <a:hlinkClick r:id="rId3"/>
              </a:rPr>
              <a:t>cs106l.stanford.edu</a:t>
            </a:r>
            <a:r>
              <a:rPr lang="en-US">
                <a:ea typeface="Open Sans Light"/>
                <a:cs typeface="Open Sans Light"/>
              </a:rPr>
              <a:t>) and </a:t>
            </a:r>
            <a:r>
              <a:rPr lang="en-US">
                <a:ea typeface="Open Sans Light"/>
                <a:cs typeface="Open Sans Light"/>
                <a:hlinkClick r:id="rId4"/>
              </a:rPr>
              <a:t>Ed</a:t>
            </a:r>
            <a:r>
              <a:rPr lang="en-US">
                <a:ea typeface="Open Sans Light"/>
                <a:cs typeface="Open Sans Light"/>
              </a:rPr>
              <a:t> for more info.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95F0DC-5700-7067-C812-0DA03644F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Office Hours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2439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s106l.stanford.edu website home page">
            <a:extLst>
              <a:ext uri="{FF2B5EF4-FFF2-40B4-BE49-F238E27FC236}">
                <a16:creationId xmlns:a16="http://schemas.microsoft.com/office/drawing/2014/main" id="{3671E949-9801-7BDC-4B5C-79C59300D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48" y="220262"/>
            <a:ext cx="10811564" cy="646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190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05586F-6F16-3548-F734-B04204F8D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There will be 8 short weekly assignments (typically will take 1 hour at most depending on experience)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Submissions will be on paperless as directed on the assignment handout!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Assignments will be released on Fridays and due in one week (the following Friday)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All students have three free late days.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13FD03-8F2A-4E03-2AEA-224287816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Assignments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205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FBA2A2-9364-4616-53B7-D17C0098E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Grading is S/NC. We expect everyone to get an S!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 b="1" u="sng">
                <a:ea typeface="Open Sans ExtraBold"/>
                <a:cs typeface="Open Sans ExtraBold"/>
              </a:rPr>
              <a:t>How do you get an S?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Attend </a:t>
            </a:r>
            <a:r>
              <a:rPr lang="en-US" b="1" dirty="0">
                <a:ea typeface="Open Sans Light"/>
                <a:cs typeface="Open Sans Light"/>
              </a:rPr>
              <a:t>13 </a:t>
            </a:r>
            <a:r>
              <a:rPr lang="en-US" b="1">
                <a:ea typeface="Open Sans Light"/>
                <a:cs typeface="Open Sans Light"/>
              </a:rPr>
              <a:t>of the </a:t>
            </a:r>
            <a:r>
              <a:rPr lang="en-US" b="1" dirty="0">
                <a:ea typeface="Open Sans Light"/>
                <a:cs typeface="Open Sans Light"/>
              </a:rPr>
              <a:t>15</a:t>
            </a:r>
            <a:r>
              <a:rPr lang="en-US">
                <a:ea typeface="Open Sans Light"/>
                <a:cs typeface="Open Sans Light"/>
              </a:rPr>
              <a:t> lectures between Week 2 and Week 9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Successful completion of </a:t>
            </a:r>
            <a:r>
              <a:rPr lang="en-US" b="1">
                <a:ea typeface="Open Sans Light"/>
                <a:cs typeface="Open Sans Light"/>
              </a:rPr>
              <a:t>6 out of 8</a:t>
            </a:r>
            <a:r>
              <a:rPr lang="en-US">
                <a:ea typeface="Open Sans Light"/>
                <a:cs typeface="Open Sans Light"/>
              </a:rPr>
              <a:t> weekly assignments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DC7A8F-D46E-C4B8-5798-5D67C48B2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Grading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804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0D71C6-002C-22F9-AC26-82A05A1D4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Open Sans Light"/>
                <a:cs typeface="Open Sans Light"/>
              </a:rPr>
              <a:t>Here are the best ways to communicate with us!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Email us: </a:t>
            </a:r>
            <a:r>
              <a:rPr lang="en-US" b="1" dirty="0">
                <a:ea typeface="Open Sans Light"/>
                <a:cs typeface="Open Sans Light"/>
                <a:hlinkClick r:id="rId2"/>
              </a:rPr>
              <a:t>cs106l-spr2425-staff@lists.stanford.edu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r>
              <a:rPr lang="en-US">
                <a:ea typeface="Open Sans Light"/>
                <a:cs typeface="Open Sans Light"/>
              </a:rPr>
              <a:t>Please use this email and not our individual emails so we both receive the message!</a:t>
            </a:r>
          </a:p>
          <a:p>
            <a:pPr lvl="1" indent="-337820">
              <a:buFont typeface="Courier New" panose="020B0604020202020204" pitchFamily="34" charset="0"/>
              <a:buChar char="o"/>
            </a:pPr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Public or private post on Ed</a:t>
            </a:r>
          </a:p>
          <a:p>
            <a:endParaRPr lang="en-US">
              <a:ea typeface="Open Sans Light"/>
              <a:cs typeface="Open Sans Light"/>
            </a:endParaRPr>
          </a:p>
          <a:p>
            <a:r>
              <a:rPr lang="en-US">
                <a:ea typeface="Open Sans Light"/>
                <a:cs typeface="Open Sans Light"/>
              </a:rPr>
              <a:t>After class or in our office hours</a:t>
            </a:r>
          </a:p>
          <a:p>
            <a:endParaRPr lang="en-US">
              <a:ea typeface="Open Sans Light"/>
              <a:cs typeface="Open Sans Ligh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38799B-4186-1B56-FA48-7CC1A2C09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Open Sans SemiBold"/>
                <a:cs typeface="Open Sans SemiBold"/>
              </a:rPr>
              <a:t>Get in touch with us!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71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60613-E264-18B0-0F29-4DDDC3C19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Pitch 🦈🦈 </a:t>
            </a:r>
          </a:p>
        </p:txBody>
      </p:sp>
    </p:spTree>
    <p:extLst>
      <p:ext uri="{BB962C8B-B14F-4D97-AF65-F5344CB8AC3E}">
        <p14:creationId xmlns:p14="http://schemas.microsoft.com/office/powerpoint/2010/main" val="10973782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768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28ACB-E83C-4B19-AD44-09B7728BF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A338E-F5AA-C547-D7ED-95E7638FD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C++?</a:t>
            </a:r>
          </a:p>
        </p:txBody>
      </p:sp>
    </p:spTree>
    <p:extLst>
      <p:ext uri="{BB962C8B-B14F-4D97-AF65-F5344CB8AC3E}">
        <p14:creationId xmlns:p14="http://schemas.microsoft.com/office/powerpoint/2010/main" val="3770317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6F53-EC14-47FF-8484-338C6DC13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“The invisible foundation of everything”</a:t>
            </a:r>
          </a:p>
        </p:txBody>
      </p:sp>
    </p:spTree>
    <p:extLst>
      <p:ext uri="{BB962C8B-B14F-4D97-AF65-F5344CB8AC3E}">
        <p14:creationId xmlns:p14="http://schemas.microsoft.com/office/powerpoint/2010/main" val="25006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9DC5FFF-1BF2-A25F-8407-2BF7C1BBF859}"/>
              </a:ext>
            </a:extLst>
          </p:cNvPr>
          <p:cNvSpPr txBox="1">
            <a:spLocks/>
          </p:cNvSpPr>
          <p:nvPr/>
        </p:nvSpPr>
        <p:spPr>
          <a:xfrm>
            <a:off x="393700" y="630736"/>
            <a:ext cx="11404600" cy="766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+mj-lt"/>
                <a:ea typeface="Open Sans SemiBold" pitchFamily="2" charset="0"/>
                <a:cs typeface="Open Sans SemiBold" pitchFamily="2" charset="0"/>
              </a:defRPr>
            </a:lvl1pPr>
          </a:lstStyle>
          <a:p>
            <a:r>
              <a:rPr lang="en-US" err="1">
                <a:solidFill>
                  <a:schemeClr val="bg1"/>
                </a:solidFill>
              </a:rPr>
              <a:t>Valorant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A32EE5-3A91-08C1-4D0F-4BACD015C065}"/>
              </a:ext>
            </a:extLst>
          </p:cNvPr>
          <p:cNvSpPr txBox="1"/>
          <p:nvPr/>
        </p:nvSpPr>
        <p:spPr>
          <a:xfrm>
            <a:off x="135468" y="6306940"/>
            <a:ext cx="1304544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EmbedMenlo" panose="020B0609030804020204" pitchFamily="49" charset="0"/>
                <a:ea typeface="EmbedMenlo" panose="020B0609030804020204" pitchFamily="49" charset="0"/>
                <a:cs typeface="EmbedMenlo" panose="020B060903080402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[source]</a:t>
            </a:r>
            <a:endParaRPr lang="en-US">
              <a:solidFill>
                <a:schemeClr val="bg1"/>
              </a:solidFill>
              <a:latin typeface="EmbedMenlo" panose="020B0609030804020204" pitchFamily="49" charset="0"/>
              <a:ea typeface="EmbedMenlo" panose="020B0609030804020204" pitchFamily="49" charset="0"/>
              <a:cs typeface="Embed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56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106L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38B6FF"/>
      </a:accent1>
      <a:accent2>
        <a:srgbClr val="FF5757"/>
      </a:accent2>
      <a:accent3>
        <a:srgbClr val="FFBD59"/>
      </a:accent3>
      <a:accent4>
        <a:srgbClr val="7ED957"/>
      </a:accent4>
      <a:accent5>
        <a:srgbClr val="FF4487"/>
      </a:accent5>
      <a:accent6>
        <a:srgbClr val="4EA72E"/>
      </a:accent6>
      <a:hlink>
        <a:srgbClr val="467886"/>
      </a:hlink>
      <a:folHlink>
        <a:srgbClr val="96607D"/>
      </a:folHlink>
    </a:clrScheme>
    <a:fontScheme name="Open Sans">
      <a:majorFont>
        <a:latin typeface="Open Sans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Open Sans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2174</Words>
  <Application>Microsoft Office PowerPoint</Application>
  <PresentationFormat>宽屏</PresentationFormat>
  <Paragraphs>325</Paragraphs>
  <Slides>60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1" baseType="lpstr">
      <vt:lpstr>Office Theme</vt:lpstr>
      <vt:lpstr>Lecture 1: Welcome to CS106L!</vt:lpstr>
      <vt:lpstr>Today’s Agenda</vt:lpstr>
      <vt:lpstr>Introductions</vt:lpstr>
      <vt:lpstr>PowerPoint 演示文稿</vt:lpstr>
      <vt:lpstr>Now you can meet (some of) each other!</vt:lpstr>
      <vt:lpstr>The Pitch 🦈🦈 </vt:lpstr>
      <vt:lpstr>Why C++?</vt:lpstr>
      <vt:lpstr>“The invisible foundation of everything”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And much, much more!</vt:lpstr>
      <vt:lpstr>“The invisible foundation of everything”</vt:lpstr>
      <vt:lpstr>C++ is great for…</vt:lpstr>
      <vt:lpstr>C++ in Industry</vt:lpstr>
      <vt:lpstr>C++ was created in 1983, still #2!</vt:lpstr>
      <vt:lpstr>The C++ Community</vt:lpstr>
      <vt:lpstr>What is C++?</vt:lpstr>
      <vt:lpstr>A valid C++ program</vt:lpstr>
      <vt:lpstr>Also a valid C++ program</vt:lpstr>
      <vt:lpstr>Also a valid C++ program</vt:lpstr>
      <vt:lpstr>C++ History: Assembly</vt:lpstr>
      <vt:lpstr>C++ History: Assembly</vt:lpstr>
      <vt:lpstr>Why don’t we always use assembly?</vt:lpstr>
      <vt:lpstr>C++ History: Assembly</vt:lpstr>
      <vt:lpstr>C++ History: Invention of C</vt:lpstr>
      <vt:lpstr>C++ History: Invention of C</vt:lpstr>
      <vt:lpstr>C++ History: Welcome to C++!</vt:lpstr>
      <vt:lpstr>C++ Design Philosophy</vt:lpstr>
      <vt:lpstr>"Code should be elegant and efficient; I hate to have to choose between those"</vt:lpstr>
      <vt:lpstr>C++ Design Philosophy (Summarized)</vt:lpstr>
      <vt:lpstr>A valid C++ program</vt:lpstr>
      <vt:lpstr>A valid C++ program</vt:lpstr>
      <vt:lpstr>A valid C++ program</vt:lpstr>
      <vt:lpstr>Topics We’ll Cover</vt:lpstr>
      <vt:lpstr>Why take CS106L?</vt:lpstr>
      <vt:lpstr>Other Classes (e.g. CS106B)</vt:lpstr>
      <vt:lpstr>You will probably use C++…</vt:lpstr>
      <vt:lpstr>“Nobody should call themselves a professional if they only know one language” —Bjarne Stroustrup</vt:lpstr>
      <vt:lpstr>C++ helps develop good coding hygiene</vt:lpstr>
      <vt:lpstr>Magnus vs. Me</vt:lpstr>
      <vt:lpstr>PowerPoint 演示文稿</vt:lpstr>
      <vt:lpstr>Course Logistics</vt:lpstr>
      <vt:lpstr>Asking Questions</vt:lpstr>
      <vt:lpstr>Access and Accommodations</vt:lpstr>
      <vt:lpstr>Community Norms</vt:lpstr>
      <vt:lpstr>Guiding Principles</vt:lpstr>
      <vt:lpstr>PowerPoint 演示文稿</vt:lpstr>
      <vt:lpstr>Lecture</vt:lpstr>
      <vt:lpstr>Illness</vt:lpstr>
      <vt:lpstr>Office Hours</vt:lpstr>
      <vt:lpstr>PowerPoint 演示文稿</vt:lpstr>
      <vt:lpstr>Assignments</vt:lpstr>
      <vt:lpstr>Grading</vt:lpstr>
      <vt:lpstr>Get in touch with us!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Types and Structs</dc:title>
  <dc:creator>Jacob Tristan Roberts-Baca</dc:creator>
  <cp:lastModifiedBy>Jacob Tristan Roberts-Baca</cp:lastModifiedBy>
  <cp:revision>2</cp:revision>
  <dcterms:created xsi:type="dcterms:W3CDTF">2024-08-11T15:35:55Z</dcterms:created>
  <dcterms:modified xsi:type="dcterms:W3CDTF">2025-07-20T20:12:00Z</dcterms:modified>
</cp:coreProperties>
</file>